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p4"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jpeg" ContentType="image/jpeg"/>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be careful of spelling, case, punctuation and spacing (indenting) Flash and watch yellow light. Program starts immediately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Change the greeting and re-flash</a:t>
            </a:r>
          </a:p>
          <a:p>
            <a:pPr/>
            <a:r>
              <a:t>Contrived example to show variable - could be read from a keyboard or from internet or something.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We can read the temp from outside without having to change the program, temperature is a placeholder for a value. We use that name in place of having to write 100 or 50 or whatever.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Change the greeting and re-flash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Delays</a:t>
            </a:r>
          </a:p>
          <a:p>
            <a:pPr/>
            <a:r>
              <a:t>Pre-built images. List is quite long, try some different ones.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Notice indenting and does loop 3 times. Colon at the end of for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Notice indenting, colon and never comes back from this loop.</a:t>
            </a:r>
          </a:p>
          <a:p>
            <a:pPr/>
            <a:r>
              <a:t>True is a proper name, must be this case.</a:t>
            </a:r>
          </a:p>
          <a:p>
            <a:pPr/>
            <a:r>
              <a:t>Code put at the end of the loop never executes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lvl1pPr>
              <a:lnSpc>
                <a:spcPct val="117999"/>
              </a:lnSpc>
            </a:lvl1pPr>
          </a:lstStyle>
          <a:p>
            <a:pPr/>
            <a:r>
              <a:t>Str convert value to string to be able to display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Notice </a:t>
            </a:r>
            <a:r>
              <a:rPr b="1"/>
              <a:t>if</a:t>
            </a:r>
            <a:r>
              <a:t> and </a:t>
            </a:r>
            <a:r>
              <a:rPr b="1"/>
              <a:t>colon</a:t>
            </a:r>
            <a:r>
              <a:t> and else and colon</a:t>
            </a:r>
          </a:p>
          <a:p>
            <a:pPr/>
            <a:r>
              <a:t>Could also have elif:</a:t>
            </a:r>
          </a:p>
          <a:p>
            <a:pPr/>
            <a:r>
              <a:t># try ‘face up’ or ‘face down’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Now let's </a:t>
            </a:r>
            <a:r>
              <a:rPr b="1"/>
              <a:t>wait</a:t>
            </a:r>
            <a:r>
              <a:t> for a few seconds then turn the lights </a:t>
            </a:r>
            <a:r>
              <a:rPr b="1"/>
              <a:t>off</a:t>
            </a:r>
            <a:r>
              <a:t> again. We go to the basic</a:t>
            </a:r>
          </a:p>
          <a:p>
            <a:pPr/>
            <a:r>
              <a:t>section again and drag on a </a:t>
            </a:r>
            <a:r>
              <a:rPr b="1"/>
              <a:t>pause</a:t>
            </a:r>
            <a:r>
              <a:t> block. Let's click in the box and change the 100 to 500</a:t>
            </a:r>
          </a:p>
          <a:p>
            <a:pPr/>
            <a:r>
              <a:t>(half a second).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lvl1pPr>
              <a:lnSpc>
                <a:spcPct val="117999"/>
              </a:lnSpc>
            </a:lvl1pPr>
          </a:lstStyle>
          <a:p>
            <a:pPr/>
            <a:r>
              <a:t>Custom images, brightness and shades of grey. Colons are important. Make your own picture.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is_pressed vs was_pressed? timing</a:t>
            </a:r>
          </a:p>
          <a:p>
            <a:pPr/>
            <a:r>
              <a:t>Note extra indenting - two levels here.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Including everything makes for big programs, need to be selective and use only what we need. Import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lnSpc>
                <a:spcPct val="117999"/>
              </a:lnSpc>
            </a:pPr>
            <a:r>
              <a:t>Import random - not used otherwise</a:t>
            </a:r>
          </a:p>
          <a:p>
            <a:pPr>
              <a:lnSpc>
                <a:spcPct val="117999"/>
              </a:lnSpc>
            </a:pPr>
          </a:p>
          <a:p>
            <a:pPr>
              <a:lnSpc>
                <a:spcPct val="117999"/>
              </a:lnSpc>
            </a:pPr>
            <a:r>
              <a:t>List, picks one of a list. [ in pairs ] list comma delimited. Can change content of words but without having to change the rest of the program.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Radio is one of the most fun parts of the microbic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lnSpc>
                <a:spcPct val="117999"/>
              </a:lnSpc>
            </a:pPr>
            <a:r>
              <a:t>Radio is </a:t>
            </a:r>
            <a:r>
              <a:rPr b="1"/>
              <a:t>expensive</a:t>
            </a:r>
            <a:r>
              <a:t>, turn on when necessary. Send </a:t>
            </a:r>
            <a:r>
              <a:rPr b="1"/>
              <a:t>broadcasts</a:t>
            </a:r>
            <a:r>
              <a:t> to local area and receive receives from any one. </a:t>
            </a:r>
            <a:r>
              <a:rPr b="1"/>
              <a:t>Must</a:t>
            </a:r>
            <a:r>
              <a:t> check message before using.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 Can do simple animation on the display in a number of different ways.</a:t>
            </a:r>
          </a:p>
          <a:p>
            <a:pPr/>
            <a:r>
              <a:t>Each frame is structured in a list to make it look like movement. We can do the same thing…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lnSpc>
                <a:spcPct val="117999"/>
              </a:lnSpc>
            </a:pPr>
            <a:r>
              <a:t>An example I made for my wife… list of images and display cycles through them, </a:t>
            </a:r>
            <a:r>
              <a:rPr b="1"/>
              <a:t>loop</a:t>
            </a:r>
            <a:r>
              <a:t> and delay between each </a:t>
            </a:r>
            <a:r>
              <a:rPr b="1"/>
              <a:t>frame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Reusable chunks of code</a:t>
            </a:r>
          </a:p>
          <a:p>
            <a:pPr/>
            <a:r>
              <a:t>Must come first before being used so python sees them and puts them away</a:t>
            </a:r>
          </a:p>
          <a:p>
            <a:pPr/>
            <a:r>
              <a:t>Arguments</a:t>
            </a:r>
          </a:p>
          <a:p>
            <a:pPr/>
            <a:r>
              <a:t>Return values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Reusable chunks of code</a:t>
            </a:r>
          </a:p>
          <a:p>
            <a:pPr/>
            <a:r>
              <a:t>Arguments</a:t>
            </a:r>
          </a:p>
          <a:p>
            <a:pPr/>
            <a:r>
              <a:t>Return values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Project lead, knitted memory, prevented crash.</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Reusable chunks of code</a:t>
            </a:r>
          </a:p>
          <a:p>
            <a:pPr/>
            <a:r>
              <a:t>Arguments</a:t>
            </a:r>
          </a:p>
          <a:p>
            <a:pPr/>
            <a:r>
              <a:t>Return values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Talk about how it went, what you built, how you built it, what was easy, what was hard.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rPr b="1"/>
              <a:t>Technology</a:t>
            </a:r>
            <a:r>
              <a:t> changes with fashion, </a:t>
            </a:r>
            <a:r>
              <a:rPr b="1"/>
              <a:t>principles</a:t>
            </a:r>
            <a:r>
              <a:t> do not. Same skills Margaret Hamilton used are what we have used today but computer could not be more different.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This is what it looks like. Buttons and display on the front. Reset button and connector port on the back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This is the special editor we will use. It is designed specifically to work with the micro bit and understands how to download programs to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Flash button is most important. Downloads program to device. Watch yellow light blink while that happens. The program will start to run. Or will show an error if it can’t make sense of the program.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microbit errors will scroll across the screen. they can be a bit difficult to read but if you lose the thread of what it’s trying to tell you, you can hit the reset button and it will try again.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Where Scratch hid a lot of complexity behind snap together lego pieces, we</a:t>
            </a:r>
          </a:p>
          <a:p>
            <a:pPr/>
            <a:r>
              <a:t>are going to be writing closer to actual instructions. </a:t>
            </a:r>
          </a:p>
          <a:p>
            <a:pPr/>
          </a:p>
          <a:p>
            <a:pPr/>
            <a:r>
              <a:t>Where Scratch was interpreting our commands "live" and we could make changes that were instantly reflected in the behaviour of the program, Micro Python is a compiled language and follows a different lifecycle. We write code in text, we send the code down to the device where it is compiled into it's own internal representation, then the program executes. </a:t>
            </a:r>
          </a:p>
          <a:p>
            <a:pPr/>
          </a:p>
          <a:p>
            <a:pPr/>
            <a:r>
              <a:t>This is faster to run and only needs to be downloaded once for each version, but it's not as reactive and live as Scratch.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Plug cable into usb and plug other end into the port on the board. Don’t worry about touching it, you won’t get a shock and you won’t break anything.</a:t>
            </a:r>
          </a:p>
          <a:p>
            <a:pPr/>
          </a:p>
          <a:p>
            <a:pPr/>
            <a:r>
              <a:t>The lead gives the unit power so keep it connected at all times.</a:t>
            </a:r>
          </a:p>
          <a:p>
            <a:pPr/>
          </a:p>
          <a:p>
            <a:pPr/>
            <a:r>
              <a:t>Things to note - the display on one side. Two buttons left and right are a and b. The connector on the back and next to it a reset button. If everything is going wrong you can press that to restart your program.</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codewith.mu/"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tif"/></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9.tif"/></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ti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1.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t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3.t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4.tif"/></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hacking…"/>
          <p:cNvSpPr txBox="1"/>
          <p:nvPr>
            <p:ph type="ctrTitle"/>
          </p:nvPr>
        </p:nvSpPr>
        <p:spPr>
          <a:xfrm>
            <a:off x="1270000" y="850720"/>
            <a:ext cx="10705859" cy="7835776"/>
          </a:xfrm>
          <a:prstGeom prst="rect">
            <a:avLst/>
          </a:prstGeom>
        </p:spPr>
        <p:txBody>
          <a:bodyPr/>
          <a:lstStyle/>
          <a:p>
            <a:pPr algn="l" defTabSz="549148">
              <a:defRPr sz="16920">
                <a:solidFill>
                  <a:srgbClr val="FF0063"/>
                </a:solidFill>
                <a:latin typeface="Yanone Kaffeesatz"/>
                <a:ea typeface="Yanone Kaffeesatz"/>
                <a:cs typeface="Yanone Kaffeesatz"/>
                <a:sym typeface="Yanone Kaffeesatz"/>
              </a:defRPr>
            </a:pPr>
            <a:r>
              <a:t>hacking </a:t>
            </a:r>
          </a:p>
          <a:p>
            <a:pPr algn="l" defTabSz="549148">
              <a:defRPr sz="16920">
                <a:solidFill>
                  <a:srgbClr val="FF0063"/>
                </a:solidFill>
                <a:latin typeface="Yanone Kaffeesatz"/>
                <a:ea typeface="Yanone Kaffeesatz"/>
                <a:cs typeface="Yanone Kaffeesatz"/>
                <a:sym typeface="Yanone Kaffeesatz"/>
              </a:defRPr>
            </a:pPr>
            <a:r>
              <a:rPr>
                <a:solidFill>
                  <a:srgbClr val="797979"/>
                </a:solidFill>
              </a:rPr>
              <a:t>the</a:t>
            </a:r>
            <a:r>
              <a:t> </a:t>
            </a:r>
          </a:p>
          <a:p>
            <a:pPr algn="l" defTabSz="549148">
              <a:defRPr sz="16920">
                <a:solidFill>
                  <a:srgbClr val="FF0063"/>
                </a:solidFill>
                <a:latin typeface="Yanone Kaffeesatz"/>
                <a:ea typeface="Yanone Kaffeesatz"/>
                <a:cs typeface="Yanone Kaffeesatz"/>
                <a:sym typeface="Yanone Kaffeesatz"/>
              </a:defRPr>
            </a:pPr>
            <a:r>
              <a:t>micro:bit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http://codewith.mu"/>
          <p:cNvSpPr txBox="1"/>
          <p:nvPr/>
        </p:nvSpPr>
        <p:spPr>
          <a:xfrm>
            <a:off x="2922098" y="4318000"/>
            <a:ext cx="7160604" cy="111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700" u="sng">
                <a:hlinkClick r:id="rId3" invalidUrl="" action="" tgtFrame="" tooltip="" history="1" highlightClick="0" endSnd="0"/>
              </a:defRPr>
            </a:lvl1pPr>
          </a:lstStyle>
          <a:p>
            <a:pPr>
              <a:defRPr u="none"/>
            </a:pPr>
            <a:r>
              <a:rPr u="sng">
                <a:hlinkClick r:id="rId3" invalidUrl="" action="" tgtFrame="" tooltip="" history="1" highlightClick="0" endSnd="0"/>
              </a:rPr>
              <a:t>http://codewith.mu</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a:extLst/>
          </a:blip>
          <a:stretch>
            <a:fillRect/>
          </a:stretch>
        </p:blipFill>
        <p:spPr>
          <a:xfrm>
            <a:off x="3068992" y="1443392"/>
            <a:ext cx="6866816" cy="6866816"/>
          </a:xfrm>
          <a:prstGeom prst="rect">
            <a:avLst/>
          </a:prstGeom>
          <a:ln w="12700">
            <a:miter lim="400000"/>
          </a:ln>
        </p:spPr>
      </p:pic>
      <p:sp>
        <p:nvSpPr>
          <p:cNvPr id="163" name="Beginner friendly…"/>
          <p:cNvSpPr txBox="1"/>
          <p:nvPr/>
        </p:nvSpPr>
        <p:spPr>
          <a:xfrm>
            <a:off x="749998" y="6861519"/>
            <a:ext cx="4166566" cy="283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Beginner friendly</a:t>
            </a:r>
          </a:p>
          <a:p>
            <a:pPr marL="444500" indent="-444500" algn="l">
              <a:buSzPct val="75000"/>
              <a:buChar char="•"/>
            </a:pPr>
            <a:r>
              <a:t>Text-based</a:t>
            </a:r>
          </a:p>
          <a:p>
            <a:pPr marL="444500" indent="-444500" algn="l">
              <a:buSzPct val="75000"/>
              <a:buChar char="•"/>
            </a:pPr>
            <a:r>
              <a:t>Simple syntax</a:t>
            </a:r>
          </a:p>
          <a:p>
            <a:pPr marL="444500" indent="-444500" algn="l">
              <a:buSzPct val="75000"/>
              <a:buChar char="•"/>
            </a:pPr>
            <a:r>
              <a:t>Interpreted</a:t>
            </a:r>
          </a:p>
        </p:txBody>
      </p:sp>
      <p:sp>
        <p:nvSpPr>
          <p:cNvPr id="164" name="python"/>
          <p:cNvSpPr txBox="1"/>
          <p:nvPr>
            <p:ph type="title"/>
          </p:nvPr>
        </p:nvSpPr>
        <p:spPr>
          <a:xfrm>
            <a:off x="1270000" y="-213922"/>
            <a:ext cx="10464800" cy="2341928"/>
          </a:xfrm>
          <a:prstGeom prst="rect">
            <a:avLst/>
          </a:prstGeom>
        </p:spPr>
        <p:txBody>
          <a:bodyPr anchor="b"/>
          <a:lstStyle>
            <a:lvl1pPr algn="r" defTabSz="473201">
              <a:defRPr sz="14580">
                <a:solidFill>
                  <a:srgbClr val="FF0063"/>
                </a:solidFill>
                <a:latin typeface="Yanone Kaffeesatz"/>
                <a:ea typeface="Yanone Kaffeesatz"/>
                <a:cs typeface="Yanone Kaffeesatz"/>
                <a:sym typeface="Yanone Kaffeesatz"/>
              </a:defRPr>
            </a:lvl1pPr>
          </a:lstStyle>
          <a:p>
            <a:pPr/>
            <a:r>
              <a:t>    python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2">
            <a:extLst/>
          </a:blip>
          <a:stretch>
            <a:fillRect/>
          </a:stretch>
        </p:blipFill>
        <p:spPr>
          <a:xfrm>
            <a:off x="3068992" y="1443392"/>
            <a:ext cx="6866816" cy="6866816"/>
          </a:xfrm>
          <a:prstGeom prst="rect">
            <a:avLst/>
          </a:prstGeom>
          <a:ln w="12700">
            <a:miter lim="400000"/>
          </a:ln>
        </p:spPr>
      </p:pic>
      <p:sp>
        <p:nvSpPr>
          <p:cNvPr id="167" name="Lighter…"/>
          <p:cNvSpPr txBox="1"/>
          <p:nvPr/>
        </p:nvSpPr>
        <p:spPr>
          <a:xfrm>
            <a:off x="749998" y="6945478"/>
            <a:ext cx="606394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Lighter</a:t>
            </a:r>
          </a:p>
          <a:p>
            <a:pPr marL="444500" indent="-444500" algn="l">
              <a:buSzPct val="75000"/>
              <a:buChar char="•"/>
            </a:pPr>
            <a:r>
              <a:t>Lower memory</a:t>
            </a:r>
          </a:p>
          <a:p>
            <a:pPr marL="444500" indent="-444500" algn="l">
              <a:buSzPct val="75000"/>
              <a:buChar char="•"/>
            </a:pPr>
            <a:r>
              <a:t>micro:bit-specific functions</a:t>
            </a:r>
          </a:p>
        </p:txBody>
      </p:sp>
      <p:sp>
        <p:nvSpPr>
          <p:cNvPr id="168" name="micro python"/>
          <p:cNvSpPr txBox="1"/>
          <p:nvPr>
            <p:ph type="title"/>
          </p:nvPr>
        </p:nvSpPr>
        <p:spPr>
          <a:xfrm>
            <a:off x="1270000" y="-894971"/>
            <a:ext cx="10464800" cy="3100127"/>
          </a:xfrm>
          <a:prstGeom prst="rect">
            <a:avLst/>
          </a:prstGeom>
        </p:spPr>
        <p:txBody>
          <a:bodyPr anchor="b"/>
          <a:lstStyle>
            <a:lvl1pPr>
              <a:defRPr sz="18000">
                <a:solidFill>
                  <a:srgbClr val="FF0063"/>
                </a:solidFill>
                <a:latin typeface="Yanone Kaffeesatz"/>
                <a:ea typeface="Yanone Kaffeesatz"/>
                <a:cs typeface="Yanone Kaffeesatz"/>
                <a:sym typeface="Yanone Kaffeesatz"/>
              </a:defRPr>
            </a:lvl1pPr>
          </a:lstStyle>
          <a:p>
            <a:pPr/>
            <a:r>
              <a:t>micro python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Image" descr="Image"/>
          <p:cNvPicPr>
            <a:picLocks noChangeAspect="1"/>
          </p:cNvPicPr>
          <p:nvPr/>
        </p:nvPicPr>
        <p:blipFill>
          <a:blip r:embed="rId2">
            <a:extLst/>
          </a:blip>
          <a:stretch>
            <a:fillRect/>
          </a:stretch>
        </p:blipFill>
        <p:spPr>
          <a:xfrm>
            <a:off x="3068992" y="1443392"/>
            <a:ext cx="6866816" cy="6866816"/>
          </a:xfrm>
          <a:prstGeom prst="rect">
            <a:avLst/>
          </a:prstGeom>
          <a:ln w="12700">
            <a:miter lim="400000"/>
          </a:ln>
        </p:spPr>
      </p:pic>
      <p:sp>
        <p:nvSpPr>
          <p:cNvPr id="171" name="Punctuation…"/>
          <p:cNvSpPr txBox="1"/>
          <p:nvPr/>
        </p:nvSpPr>
        <p:spPr>
          <a:xfrm>
            <a:off x="749998" y="6672428"/>
            <a:ext cx="3100376"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Punctuation</a:t>
            </a:r>
          </a:p>
          <a:p>
            <a:pPr marL="444500" indent="-444500" algn="l">
              <a:buSzPct val="75000"/>
              <a:buChar char="•"/>
            </a:pPr>
            <a:r>
              <a:t>Indenting</a:t>
            </a:r>
          </a:p>
          <a:p>
            <a:pPr marL="444500" indent="-444500" algn="l">
              <a:buSzPct val="75000"/>
              <a:buChar char="•"/>
            </a:pPr>
            <a:r>
              <a:t>Spacing</a:t>
            </a:r>
          </a:p>
          <a:p>
            <a:pPr marL="444500" indent="-444500" algn="l">
              <a:buSzPct val="75000"/>
              <a:buChar char="•"/>
            </a:pPr>
            <a:r>
              <a:t>Spelling</a:t>
            </a:r>
          </a:p>
        </p:txBody>
      </p:sp>
      <p:sp>
        <p:nvSpPr>
          <p:cNvPr id="172" name="micro punctuation"/>
          <p:cNvSpPr txBox="1"/>
          <p:nvPr>
            <p:ph type="title"/>
          </p:nvPr>
        </p:nvSpPr>
        <p:spPr>
          <a:xfrm>
            <a:off x="1270000" y="-894971"/>
            <a:ext cx="10464800" cy="3100127"/>
          </a:xfrm>
          <a:prstGeom prst="rect">
            <a:avLst/>
          </a:prstGeom>
        </p:spPr>
        <p:txBody>
          <a:bodyPr anchor="b"/>
          <a:lstStyle>
            <a:lvl1pPr defTabSz="473201">
              <a:defRPr sz="14580">
                <a:solidFill>
                  <a:srgbClr val="FF0063"/>
                </a:solidFill>
                <a:latin typeface="Yanone Kaffeesatz"/>
                <a:ea typeface="Yanone Kaffeesatz"/>
                <a:cs typeface="Yanone Kaffeesatz"/>
                <a:sym typeface="Yanone Kaffeesatz"/>
              </a:defRPr>
            </a:lvl1pPr>
          </a:lstStyle>
          <a:p>
            <a:pPr/>
            <a:r>
              <a:t>micro punctuation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Title"/>
          <p:cNvSpPr txBox="1"/>
          <p:nvPr>
            <p:ph type="title"/>
          </p:nvPr>
        </p:nvSpPr>
        <p:spPr>
          <a:prstGeom prst="rect">
            <a:avLst/>
          </a:prstGeom>
        </p:spPr>
        <p:txBody>
          <a:bodyPr/>
          <a:lstStyle/>
          <a:p>
            <a:pPr/>
          </a:p>
        </p:txBody>
      </p:sp>
      <p:sp>
        <p:nvSpPr>
          <p:cNvPr id="175" name="Body"/>
          <p:cNvSpPr txBox="1"/>
          <p:nvPr>
            <p:ph type="body" idx="1"/>
          </p:nvPr>
        </p:nvSpPr>
        <p:spPr>
          <a:prstGeom prst="rect">
            <a:avLst/>
          </a:prstGeom>
        </p:spPr>
        <p:txBody>
          <a:bodyPr/>
          <a:lstStyle/>
          <a:p>
            <a:pPr/>
          </a:p>
        </p:txBody>
      </p:sp>
      <p:pic>
        <p:nvPicPr>
          <p:cNvPr id="176" name="mu-editor.png" descr="mu-editor.png"/>
          <p:cNvPicPr>
            <a:picLocks noChangeAspect="1"/>
          </p:cNvPicPr>
          <p:nvPr/>
        </p:nvPicPr>
        <p:blipFill>
          <a:blip r:embed="rId3">
            <a:extLst/>
          </a:blip>
          <a:stretch>
            <a:fillRect/>
          </a:stretch>
        </p:blipFill>
        <p:spPr>
          <a:xfrm>
            <a:off x="469900" y="174776"/>
            <a:ext cx="12065000" cy="940404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micro:bit &amp; python"/>
          <p:cNvSpPr txBox="1"/>
          <p:nvPr>
            <p:ph type="title"/>
          </p:nvPr>
        </p:nvSpPr>
        <p:spPr>
          <a:prstGeom prst="rect">
            <a:avLst/>
          </a:prstGeom>
        </p:spPr>
        <p:txBody>
          <a:bodyPr/>
          <a:lstStyle/>
          <a:p>
            <a:pPr/>
            <a:r>
              <a:t>micro:bit &amp; python</a:t>
            </a:r>
          </a:p>
        </p:txBody>
      </p:sp>
      <p:sp>
        <p:nvSpPr>
          <p:cNvPr id="181" name="Dedicated processing…"/>
          <p:cNvSpPr txBox="1"/>
          <p:nvPr>
            <p:ph type="body" idx="1"/>
          </p:nvPr>
        </p:nvSpPr>
        <p:spPr>
          <a:prstGeom prst="rect">
            <a:avLst/>
          </a:prstGeom>
        </p:spPr>
        <p:txBody>
          <a:bodyPr/>
          <a:lstStyle/>
          <a:p>
            <a:pPr/>
            <a:r>
              <a:t>Dedicated processing</a:t>
            </a:r>
          </a:p>
          <a:p>
            <a:pPr/>
            <a:r>
              <a:t>Runs one program at a time - </a:t>
            </a:r>
            <a:r>
              <a:rPr b="1">
                <a:latin typeface="Helvetica"/>
                <a:ea typeface="Helvetica"/>
                <a:cs typeface="Helvetica"/>
                <a:sym typeface="Helvetica"/>
              </a:rPr>
              <a:t>yours</a:t>
            </a:r>
          </a:p>
          <a:p>
            <a:pPr/>
            <a:r>
              <a:t>Runs code (mostly) top to bottom</a:t>
            </a:r>
          </a:p>
          <a:p>
            <a:pPr/>
            <a:r>
              <a:t>Does </a:t>
            </a:r>
            <a:r>
              <a:rPr b="1">
                <a:latin typeface="Helvetica"/>
                <a:ea typeface="Helvetica"/>
                <a:cs typeface="Helvetica"/>
                <a:sym typeface="Helvetica"/>
              </a:rPr>
              <a:t>what</a:t>
            </a:r>
            <a:r>
              <a:t> you say, not what you </a:t>
            </a:r>
            <a:r>
              <a:rPr b="1">
                <a:latin typeface="Helvetica"/>
                <a:ea typeface="Helvetica"/>
                <a:cs typeface="Helvetica"/>
                <a:sym typeface="Helvetica"/>
              </a:rPr>
              <a:t>think</a:t>
            </a:r>
            <a:r>
              <a:t> you said</a:t>
            </a:r>
          </a:p>
          <a:p>
            <a:pPr/>
            <a:r>
              <a:t>Easy (easier) to reason about</a:t>
            </a:r>
          </a:p>
          <a:p>
            <a:pPr/>
            <a:r>
              <a:t>Easier to debug </a:t>
            </a:r>
            <a:r>
              <a:rPr b="1">
                <a:latin typeface="Helvetica"/>
                <a:ea typeface="Helvetica"/>
                <a:cs typeface="Helvetica"/>
                <a:sym typeface="Helvetica"/>
              </a:rPr>
              <a:t>when</a:t>
            </a:r>
            <a:r>
              <a:t> things go wrong</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columbo.jpg" descr="columbo.jpg"/>
          <p:cNvPicPr>
            <a:picLocks noChangeAspect="1"/>
          </p:cNvPicPr>
          <p:nvPr/>
        </p:nvPicPr>
        <p:blipFill>
          <a:blip r:embed="rId3">
            <a:alphaModFix amt="30000"/>
            <a:extLst/>
          </a:blip>
          <a:stretch>
            <a:fillRect/>
          </a:stretch>
        </p:blipFill>
        <p:spPr>
          <a:xfrm>
            <a:off x="-78207" y="-52304"/>
            <a:ext cx="13161214" cy="9858208"/>
          </a:xfrm>
          <a:prstGeom prst="rect">
            <a:avLst/>
          </a:prstGeom>
          <a:ln w="12700">
            <a:miter lim="400000"/>
          </a:ln>
        </p:spPr>
      </p:pic>
      <p:sp>
        <p:nvSpPr>
          <p:cNvPr id="184" name="Errors"/>
          <p:cNvSpPr txBox="1"/>
          <p:nvPr>
            <p:ph type="title"/>
          </p:nvPr>
        </p:nvSpPr>
        <p:spPr>
          <a:prstGeom prst="rect">
            <a:avLst/>
          </a:prstGeom>
        </p:spPr>
        <p:txBody>
          <a:bodyPr/>
          <a:lstStyle/>
          <a:p>
            <a:pPr/>
            <a:r>
              <a:t>Errors</a:t>
            </a:r>
          </a:p>
        </p:txBody>
      </p:sp>
      <p:sp>
        <p:nvSpPr>
          <p:cNvPr id="185" name="Python is interpreted…"/>
          <p:cNvSpPr txBox="1"/>
          <p:nvPr>
            <p:ph type="body" idx="1"/>
          </p:nvPr>
        </p:nvSpPr>
        <p:spPr>
          <a:xfrm>
            <a:off x="952500" y="2751080"/>
            <a:ext cx="11306317" cy="6346087"/>
          </a:xfrm>
          <a:prstGeom prst="rect">
            <a:avLst/>
          </a:prstGeom>
        </p:spPr>
        <p:txBody>
          <a:bodyPr/>
          <a:lstStyle/>
          <a:p>
            <a:pPr/>
            <a:r>
              <a:t>Python is </a:t>
            </a:r>
            <a:r>
              <a:rPr b="1">
                <a:latin typeface="Helvetica"/>
                <a:ea typeface="Helvetica"/>
                <a:cs typeface="Helvetica"/>
                <a:sym typeface="Helvetica"/>
              </a:rPr>
              <a:t>interpreted</a:t>
            </a:r>
            <a:endParaRPr b="1">
              <a:latin typeface="Helvetica"/>
              <a:ea typeface="Helvetica"/>
              <a:cs typeface="Helvetica"/>
              <a:sym typeface="Helvetica"/>
            </a:endParaRPr>
          </a:p>
          <a:p>
            <a:pPr/>
            <a:r>
              <a:t>Errors shown one by one</a:t>
            </a:r>
          </a:p>
          <a:p>
            <a:pPr/>
            <a:r>
              <a:t>Errors will scroll across the screen</a:t>
            </a:r>
          </a:p>
          <a:p>
            <a:pPr/>
            <a:r>
              <a:t>(Can be) hard to read on device</a:t>
            </a:r>
          </a:p>
          <a:p>
            <a:pPr/>
            <a:r>
              <a:t>Write them down (if you can)</a:t>
            </a:r>
          </a:p>
          <a:p>
            <a:pPr/>
            <a:r>
              <a:t>Use the </a:t>
            </a:r>
            <a:r>
              <a:rPr b="1">
                <a:latin typeface="Helvetica"/>
                <a:ea typeface="Helvetica"/>
                <a:cs typeface="Helvetica"/>
                <a:sym typeface="Helvetica"/>
              </a:rPr>
              <a:t>Reset</a:t>
            </a:r>
            <a:r>
              <a:t> button on the back</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9" name="slow-lambs.jpg" descr="slow-lambs.jpg"/>
          <p:cNvPicPr>
            <a:picLocks noChangeAspect="1"/>
          </p:cNvPicPr>
          <p:nvPr/>
        </p:nvPicPr>
        <p:blipFill>
          <a:blip r:embed="rId3">
            <a:alphaModFix amt="50000"/>
            <a:extLst/>
          </a:blip>
          <a:stretch>
            <a:fillRect/>
          </a:stretch>
        </p:blipFill>
        <p:spPr>
          <a:xfrm>
            <a:off x="-48566" y="-1538209"/>
            <a:ext cx="13101932" cy="12830018"/>
          </a:xfrm>
          <a:prstGeom prst="rect">
            <a:avLst/>
          </a:prstGeom>
          <a:ln w="12700">
            <a:miter lim="400000"/>
          </a:ln>
        </p:spPr>
      </p:pic>
      <p:sp>
        <p:nvSpPr>
          <p:cNvPr id="190" name="Our Process"/>
          <p:cNvSpPr txBox="1"/>
          <p:nvPr>
            <p:ph type="title"/>
          </p:nvPr>
        </p:nvSpPr>
        <p:spPr>
          <a:xfrm>
            <a:off x="-1917637" y="444500"/>
            <a:ext cx="11099801" cy="2159000"/>
          </a:xfrm>
          <a:prstGeom prst="rect">
            <a:avLst/>
          </a:prstGeom>
        </p:spPr>
        <p:txBody>
          <a:bodyPr/>
          <a:lstStyle/>
          <a:p>
            <a:pPr lvl="1">
              <a:defRPr b="1">
                <a:latin typeface="Helvetica"/>
                <a:ea typeface="Helvetica"/>
                <a:cs typeface="Helvetica"/>
                <a:sym typeface="Helvetica"/>
              </a:defRPr>
            </a:pPr>
            <a:r>
              <a:t>Our Process</a:t>
            </a:r>
          </a:p>
        </p:txBody>
      </p:sp>
      <p:sp>
        <p:nvSpPr>
          <p:cNvPr id="191" name="Write a little bit of code…"/>
          <p:cNvSpPr txBox="1"/>
          <p:nvPr>
            <p:ph type="body" idx="1"/>
          </p:nvPr>
        </p:nvSpPr>
        <p:spPr>
          <a:xfrm>
            <a:off x="6810185" y="4150813"/>
            <a:ext cx="11099801" cy="5226628"/>
          </a:xfrm>
          <a:prstGeom prst="rect">
            <a:avLst/>
          </a:prstGeom>
        </p:spPr>
        <p:txBody>
          <a:bodyPr/>
          <a:lstStyle/>
          <a:p>
            <a:pPr>
              <a:defRPr b="1">
                <a:latin typeface="Helvetica"/>
                <a:ea typeface="Helvetica"/>
                <a:cs typeface="Helvetica"/>
                <a:sym typeface="Helvetica"/>
              </a:defRPr>
            </a:pPr>
            <a:r>
              <a:t>Write a little bit of code</a:t>
            </a:r>
          </a:p>
          <a:p>
            <a:pPr>
              <a:defRPr b="1">
                <a:latin typeface="Helvetica"/>
                <a:ea typeface="Helvetica"/>
                <a:cs typeface="Helvetica"/>
                <a:sym typeface="Helvetica"/>
              </a:defRPr>
            </a:pPr>
            <a:r>
              <a:t>Download it (“Flash”)</a:t>
            </a:r>
          </a:p>
          <a:p>
            <a:pPr>
              <a:defRPr b="1">
                <a:latin typeface="Helvetica"/>
                <a:ea typeface="Helvetica"/>
                <a:cs typeface="Helvetica"/>
                <a:sym typeface="Helvetica"/>
              </a:defRPr>
            </a:pPr>
            <a:r>
              <a:t>See what it does</a:t>
            </a:r>
          </a:p>
          <a:p>
            <a:pPr>
              <a:defRPr b="1">
                <a:latin typeface="Helvetica"/>
                <a:ea typeface="Helvetica"/>
                <a:cs typeface="Helvetica"/>
                <a:sym typeface="Helvetica"/>
              </a:defRPr>
            </a:pPr>
            <a:r>
              <a:t>Repeat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Image" descr="Image"/>
          <p:cNvPicPr>
            <a:picLocks noChangeAspect="1"/>
          </p:cNvPicPr>
          <p:nvPr/>
        </p:nvPicPr>
        <p:blipFill>
          <a:blip r:embed="rId3">
            <a:extLst/>
          </a:blip>
          <a:stretch>
            <a:fillRect/>
          </a:stretch>
        </p:blipFill>
        <p:spPr>
          <a:xfrm>
            <a:off x="964217" y="5701844"/>
            <a:ext cx="11446889" cy="4016983"/>
          </a:xfrm>
          <a:prstGeom prst="rect">
            <a:avLst/>
          </a:prstGeom>
          <a:ln w="12700">
            <a:miter lim="400000"/>
          </a:ln>
        </p:spPr>
      </p:pic>
      <p:sp>
        <p:nvSpPr>
          <p:cNvPr id="196" name="Let’s get connected"/>
          <p:cNvSpPr txBox="1"/>
          <p:nvPr>
            <p:ph type="title"/>
          </p:nvPr>
        </p:nvSpPr>
        <p:spPr>
          <a:xfrm>
            <a:off x="952500" y="3797300"/>
            <a:ext cx="11099800" cy="2159000"/>
          </a:xfrm>
          <a:prstGeom prst="rect">
            <a:avLst/>
          </a:prstGeom>
        </p:spPr>
        <p:txBody>
          <a:bodyPr/>
          <a:lstStyle/>
          <a:p>
            <a:pPr/>
            <a:r>
              <a:t>Let’s get connected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micro:bit functions"/>
          <p:cNvSpPr txBox="1"/>
          <p:nvPr>
            <p:ph type="title"/>
          </p:nvPr>
        </p:nvSpPr>
        <p:spPr>
          <a:xfrm>
            <a:off x="952500" y="917401"/>
            <a:ext cx="11099800" cy="2159001"/>
          </a:xfrm>
          <a:prstGeom prst="rect">
            <a:avLst/>
          </a:prstGeom>
        </p:spPr>
        <p:txBody>
          <a:bodyPr/>
          <a:lstStyle/>
          <a:p>
            <a:pPr/>
            <a:r>
              <a:t>micro:bit functions</a:t>
            </a:r>
          </a:p>
        </p:txBody>
      </p:sp>
      <p:sp>
        <p:nvSpPr>
          <p:cNvPr id="201" name="from microbit import *"/>
          <p:cNvSpPr txBox="1"/>
          <p:nvPr/>
        </p:nvSpPr>
        <p:spPr>
          <a:xfrm>
            <a:off x="2253567" y="4470400"/>
            <a:ext cx="849766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micro:bit?"/>
          <p:cNvSpPr txBox="1"/>
          <p:nvPr>
            <p:ph type="ctrTitle"/>
          </p:nvPr>
        </p:nvSpPr>
        <p:spPr>
          <a:xfrm>
            <a:off x="1270000" y="3326736"/>
            <a:ext cx="10464800" cy="3100128"/>
          </a:xfrm>
          <a:prstGeom prst="rect">
            <a:avLst/>
          </a:prstGeom>
        </p:spPr>
        <p:txBody>
          <a:bodyPr/>
          <a:lstStyle>
            <a:lvl1pPr>
              <a:defRPr sz="18000">
                <a:solidFill>
                  <a:srgbClr val="FF0063"/>
                </a:solidFill>
                <a:latin typeface="Yanone Kaffeesatz"/>
                <a:ea typeface="Yanone Kaffeesatz"/>
                <a:cs typeface="Yanone Kaffeesatz"/>
                <a:sym typeface="Yanone Kaffeesatz"/>
              </a:defRPr>
            </a:lvl1pPr>
          </a:lstStyle>
          <a:p>
            <a:pPr/>
            <a:r>
              <a:t>micro:bit?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mallest Possible Program"/>
          <p:cNvSpPr txBox="1"/>
          <p:nvPr>
            <p:ph type="title"/>
          </p:nvPr>
        </p:nvSpPr>
        <p:spPr>
          <a:prstGeom prst="rect">
            <a:avLst/>
          </a:prstGeom>
        </p:spPr>
        <p:txBody>
          <a:bodyPr/>
          <a:lstStyle>
            <a:lvl1pPr defTabSz="525779">
              <a:defRPr sz="7200"/>
            </a:lvl1pPr>
          </a:lstStyle>
          <a:p>
            <a:pPr/>
            <a:r>
              <a:t>Smallest Possible Program</a:t>
            </a:r>
          </a:p>
        </p:txBody>
      </p:sp>
      <p:sp>
        <p:nvSpPr>
          <p:cNvPr id="204" name="from microbit import *…"/>
          <p:cNvSpPr txBox="1"/>
          <p:nvPr/>
        </p:nvSpPr>
        <p:spPr>
          <a:xfrm>
            <a:off x="1872505" y="3759200"/>
            <a:ext cx="9259790"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display.scroll('hello')</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extLst/>
          </a:blip>
          <a:stretch>
            <a:fillRect/>
          </a:stretch>
        </p:blipFill>
        <p:spPr>
          <a:xfrm>
            <a:off x="-2148871" y="7370"/>
            <a:ext cx="17302542" cy="973886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Larger Program"/>
          <p:cNvSpPr txBox="1"/>
          <p:nvPr>
            <p:ph type="title"/>
          </p:nvPr>
        </p:nvSpPr>
        <p:spPr>
          <a:prstGeom prst="rect">
            <a:avLst/>
          </a:prstGeom>
        </p:spPr>
        <p:txBody>
          <a:bodyPr/>
          <a:lstStyle/>
          <a:p>
            <a:pPr/>
            <a:r>
              <a:t>Larger Program</a:t>
            </a:r>
          </a:p>
        </p:txBody>
      </p:sp>
      <p:sp>
        <p:nvSpPr>
          <p:cNvPr id="211" name="from microbit import *…"/>
          <p:cNvSpPr txBox="1"/>
          <p:nvPr/>
        </p:nvSpPr>
        <p:spPr>
          <a:xfrm>
            <a:off x="1872505" y="2692399"/>
            <a:ext cx="9259790" cy="436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p>
          <a:p>
            <a:pPr algn="l">
              <a:defRPr sz="5000">
                <a:solidFill>
                  <a:srgbClr val="919191"/>
                </a:solidFill>
                <a:latin typeface="Andale Mono"/>
                <a:ea typeface="Andale Mono"/>
                <a:cs typeface="Andale Mono"/>
                <a:sym typeface="Andale Mono"/>
              </a:defRPr>
            </a:pPr>
            <a:r>
              <a:t># variable</a:t>
            </a:r>
          </a:p>
          <a:p>
            <a:pPr algn="l">
              <a:defRPr sz="5000">
                <a:latin typeface="Andale Mono"/>
                <a:ea typeface="Andale Mono"/>
                <a:cs typeface="Andale Mono"/>
                <a:sym typeface="Andale Mono"/>
              </a:defRPr>
            </a:pPr>
            <a:r>
              <a:t>greeting = ‘hi’</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display.scroll(greeting)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Variables?"/>
          <p:cNvSpPr txBox="1"/>
          <p:nvPr>
            <p:ph type="title"/>
          </p:nvPr>
        </p:nvSpPr>
        <p:spPr>
          <a:prstGeom prst="rect">
            <a:avLst/>
          </a:prstGeom>
        </p:spPr>
        <p:txBody>
          <a:bodyPr/>
          <a:lstStyle/>
          <a:p>
            <a:pPr/>
            <a:r>
              <a:t>Variables?</a:t>
            </a:r>
          </a:p>
        </p:txBody>
      </p:sp>
      <p:sp>
        <p:nvSpPr>
          <p:cNvPr id="216" name="temperature = read_temp()…"/>
          <p:cNvSpPr txBox="1"/>
          <p:nvPr/>
        </p:nvSpPr>
        <p:spPr>
          <a:xfrm>
            <a:off x="704992" y="3797299"/>
            <a:ext cx="11820526" cy="215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Andale Mono"/>
                <a:ea typeface="Andale Mono"/>
                <a:cs typeface="Andale Mono"/>
                <a:sym typeface="Andale Mono"/>
              </a:defRPr>
            </a:pPr>
            <a:r>
              <a:t>temperature = read_temp()</a:t>
            </a:r>
          </a:p>
          <a:p>
            <a:pPr algn="l">
              <a:defRPr sz="4800">
                <a:latin typeface="Andale Mono"/>
                <a:ea typeface="Andale Mono"/>
                <a:cs typeface="Andale Mono"/>
                <a:sym typeface="Andale Mono"/>
              </a:defRPr>
            </a:pPr>
          </a:p>
          <a:p>
            <a:pPr algn="l">
              <a:defRPr sz="4800">
                <a:latin typeface="Andale Mono"/>
                <a:ea typeface="Andale Mono"/>
                <a:cs typeface="Andale Mono"/>
                <a:sym typeface="Andale Mono"/>
              </a:defRPr>
            </a:pPr>
            <a:r>
              <a:t>display.scroll(str(temperature))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from microbit import *…"/>
          <p:cNvSpPr txBox="1"/>
          <p:nvPr/>
        </p:nvSpPr>
        <p:spPr>
          <a:xfrm>
            <a:off x="1098410" y="914400"/>
            <a:ext cx="11165100" cy="792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greeting = ‘hi’ </a:t>
            </a:r>
            <a:r>
              <a:rPr>
                <a:solidFill>
                  <a:srgbClr val="919191"/>
                </a:solidFill>
              </a:rPr>
              <a:t># more</a:t>
            </a:r>
          </a:p>
          <a:p>
            <a:pPr algn="l">
              <a:defRPr sz="5000">
                <a:latin typeface="Andale Mono"/>
                <a:ea typeface="Andale Mono"/>
                <a:cs typeface="Andale Mono"/>
                <a:sym typeface="Andale Mono"/>
              </a:defRPr>
            </a:pPr>
            <a:r>
              <a:t>name = ‘derek’  </a:t>
            </a:r>
            <a:r>
              <a:rPr>
                <a:solidFill>
                  <a:srgbClr val="919191"/>
                </a:solidFill>
              </a:rPr>
              <a:t># variables</a:t>
            </a:r>
          </a:p>
          <a:p>
            <a:pPr algn="l">
              <a:defRPr sz="5000">
                <a:latin typeface="Andale Mono"/>
                <a:ea typeface="Andale Mono"/>
                <a:cs typeface="Andale Mono"/>
                <a:sym typeface="Andale Mono"/>
              </a:defRPr>
            </a:pPr>
            <a:r>
              <a:t>age = 19</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display.scroll(greeting)</a:t>
            </a:r>
          </a:p>
          <a:p>
            <a:pPr algn="l">
              <a:defRPr sz="5000">
                <a:latin typeface="Andale Mono"/>
                <a:ea typeface="Andale Mono"/>
                <a:cs typeface="Andale Mono"/>
                <a:sym typeface="Andale Mono"/>
              </a:defRPr>
            </a:pPr>
            <a:r>
              <a:t>display.scroll(“My name is”)</a:t>
            </a:r>
          </a:p>
          <a:p>
            <a:pPr algn="l">
              <a:defRPr sz="5000">
                <a:latin typeface="Andale Mono"/>
                <a:ea typeface="Andale Mono"/>
                <a:cs typeface="Andale Mono"/>
                <a:sym typeface="Andale Mono"/>
              </a:defRPr>
            </a:pPr>
            <a:r>
              <a:t>display.scroll(name)</a:t>
            </a:r>
          </a:p>
          <a:p>
            <a:pPr algn="l">
              <a:defRPr sz="5000">
                <a:latin typeface="Andale Mono"/>
                <a:ea typeface="Andale Mono"/>
                <a:cs typeface="Andale Mono"/>
                <a:sym typeface="Andale Mono"/>
              </a:defRPr>
            </a:pPr>
            <a:r>
              <a:t>display.scroll(“I am”)</a:t>
            </a:r>
          </a:p>
          <a:p>
            <a:pPr algn="l">
              <a:defRPr sz="5000">
                <a:latin typeface="Andale Mono"/>
                <a:ea typeface="Andale Mono"/>
                <a:cs typeface="Andale Mono"/>
                <a:sym typeface="Andale Mono"/>
              </a:defRPr>
            </a:pPr>
            <a:r>
              <a:t>display.scroll(</a:t>
            </a:r>
            <a:r>
              <a:rPr>
                <a:solidFill>
                  <a:srgbClr val="FF0063"/>
                </a:solidFill>
              </a:rPr>
              <a:t>str</a:t>
            </a:r>
            <a:r>
              <a:t>(age))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Another Program"/>
          <p:cNvSpPr txBox="1"/>
          <p:nvPr>
            <p:ph type="title"/>
          </p:nvPr>
        </p:nvSpPr>
        <p:spPr>
          <a:prstGeom prst="rect">
            <a:avLst/>
          </a:prstGeom>
        </p:spPr>
        <p:txBody>
          <a:bodyPr/>
          <a:lstStyle/>
          <a:p>
            <a:pPr/>
            <a:r>
              <a:t>Another Program</a:t>
            </a:r>
          </a:p>
        </p:txBody>
      </p:sp>
      <p:sp>
        <p:nvSpPr>
          <p:cNvPr id="225" name="display.show(Image.HAPPY)…"/>
          <p:cNvSpPr txBox="1"/>
          <p:nvPr/>
        </p:nvSpPr>
        <p:spPr>
          <a:xfrm>
            <a:off x="1491443" y="3759200"/>
            <a:ext cx="10021914"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t>display.show(Image.HAPPY)</a:t>
            </a:r>
          </a:p>
          <a:p>
            <a:pPr algn="l">
              <a:defRPr sz="5000">
                <a:latin typeface="Andale Mono"/>
                <a:ea typeface="Andale Mono"/>
                <a:cs typeface="Andale Mono"/>
                <a:sym typeface="Andale Mono"/>
              </a:defRPr>
            </a:pPr>
            <a:r>
              <a:rPr>
                <a:solidFill>
                  <a:srgbClr val="FF0063"/>
                </a:solidFill>
              </a:rPr>
              <a:t>sleep</a:t>
            </a:r>
            <a:r>
              <a:t>(5000)</a:t>
            </a:r>
          </a:p>
          <a:p>
            <a:pPr algn="l">
              <a:defRPr sz="5000">
                <a:latin typeface="Andale Mono"/>
                <a:ea typeface="Andale Mono"/>
                <a:cs typeface="Andale Mono"/>
                <a:sym typeface="Andale Mono"/>
              </a:defRPr>
            </a:pPr>
            <a:r>
              <a:t>display.show(Image.ASLEEP)</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A few times…"/>
          <p:cNvSpPr txBox="1"/>
          <p:nvPr>
            <p:ph type="title"/>
          </p:nvPr>
        </p:nvSpPr>
        <p:spPr>
          <a:prstGeom prst="rect">
            <a:avLst/>
          </a:prstGeom>
        </p:spPr>
        <p:txBody>
          <a:bodyPr/>
          <a:lstStyle/>
          <a:p>
            <a:pPr/>
            <a:r>
              <a:t>A few times…</a:t>
            </a:r>
          </a:p>
        </p:txBody>
      </p:sp>
      <p:sp>
        <p:nvSpPr>
          <p:cNvPr id="230" name="# do it 3 times…"/>
          <p:cNvSpPr txBox="1"/>
          <p:nvPr/>
        </p:nvSpPr>
        <p:spPr>
          <a:xfrm>
            <a:off x="843712" y="2857500"/>
            <a:ext cx="11317375" cy="579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solidFill>
                  <a:srgbClr val="919191"/>
                </a:solidFill>
                <a:latin typeface="Andale Mono"/>
                <a:ea typeface="Andale Mono"/>
                <a:cs typeface="Andale Mono"/>
                <a:sym typeface="Andale Mono"/>
              </a:defRPr>
            </a:pPr>
            <a:r>
              <a:t># do it 3 times</a:t>
            </a:r>
          </a:p>
          <a:p>
            <a:pPr algn="l">
              <a:defRPr sz="5000">
                <a:latin typeface="Andale Mono"/>
                <a:ea typeface="Andale Mono"/>
                <a:cs typeface="Andale Mono"/>
                <a:sym typeface="Andale Mono"/>
              </a:defRPr>
            </a:pPr>
            <a:r>
              <a:rPr>
                <a:solidFill>
                  <a:srgbClr val="FF0063"/>
                </a:solidFill>
              </a:rPr>
              <a:t>for</a:t>
            </a:r>
            <a:r>
              <a:t> times </a:t>
            </a:r>
            <a:r>
              <a:rPr>
                <a:solidFill>
                  <a:srgbClr val="FF0063"/>
                </a:solidFill>
              </a:rPr>
              <a:t>in</a:t>
            </a:r>
            <a:r>
              <a:t> range(0, 3):</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display.scroll(‘done’)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Forever"/>
          <p:cNvSpPr txBox="1"/>
          <p:nvPr>
            <p:ph type="title"/>
          </p:nvPr>
        </p:nvSpPr>
        <p:spPr>
          <a:prstGeom prst="rect">
            <a:avLst/>
          </a:prstGeom>
        </p:spPr>
        <p:txBody>
          <a:bodyPr/>
          <a:lstStyle/>
          <a:p>
            <a:pPr/>
            <a:r>
              <a:t>Forever</a:t>
            </a:r>
          </a:p>
        </p:txBody>
      </p:sp>
      <p:sp>
        <p:nvSpPr>
          <p:cNvPr id="235" name="while True:…"/>
          <p:cNvSpPr txBox="1"/>
          <p:nvPr/>
        </p:nvSpPr>
        <p:spPr>
          <a:xfrm>
            <a:off x="843712" y="3213100"/>
            <a:ext cx="11317375" cy="508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while</a:t>
            </a:r>
            <a:r>
              <a:t> True:</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display.scroll(‘done’)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9" name="Image" descr="Image"/>
          <p:cNvPicPr>
            <a:picLocks noChangeAspect="1"/>
          </p:cNvPicPr>
          <p:nvPr/>
        </p:nvPicPr>
        <p:blipFill>
          <a:blip r:embed="rId2">
            <a:extLst/>
          </a:blip>
          <a:stretch>
            <a:fillRect/>
          </a:stretch>
        </p:blipFill>
        <p:spPr>
          <a:xfrm>
            <a:off x="-1755923" y="-518"/>
            <a:ext cx="17341577" cy="9754636"/>
          </a:xfrm>
          <a:prstGeom prst="rect">
            <a:avLst/>
          </a:prstGeom>
          <a:ln w="12700">
            <a:miter lim="400000"/>
          </a:ln>
        </p:spPr>
      </p:pic>
      <p:sp>
        <p:nvSpPr>
          <p:cNvPr id="240" name="Acclerometer"/>
          <p:cNvSpPr txBox="1"/>
          <p:nvPr>
            <p:ph type="title"/>
          </p:nvPr>
        </p:nvSpPr>
        <p:spPr>
          <a:xfrm>
            <a:off x="-1498032" y="7771"/>
            <a:ext cx="11099801" cy="2159001"/>
          </a:xfrm>
          <a:prstGeom prst="rect">
            <a:avLst/>
          </a:prstGeom>
        </p:spPr>
        <p:txBody>
          <a:bodyPr/>
          <a:lstStyle/>
          <a:p>
            <a:pPr/>
            <a:r>
              <a:t>Acclerometer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Cyber-Pet"/>
          <p:cNvSpPr txBox="1"/>
          <p:nvPr>
            <p:ph type="title"/>
          </p:nvPr>
        </p:nvSpPr>
        <p:spPr>
          <a:prstGeom prst="rect">
            <a:avLst/>
          </a:prstGeom>
        </p:spPr>
        <p:txBody>
          <a:bodyPr/>
          <a:lstStyle/>
          <a:p>
            <a:pPr/>
            <a:r>
              <a:t>Accelerometer</a:t>
            </a:r>
          </a:p>
        </p:txBody>
      </p:sp>
      <p:sp>
        <p:nvSpPr>
          <p:cNvPr id="243" name="from microbit import *…"/>
          <p:cNvSpPr txBox="1"/>
          <p:nvPr/>
        </p:nvSpPr>
        <p:spPr>
          <a:xfrm>
            <a:off x="1716270" y="3111499"/>
            <a:ext cx="11088887" cy="353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latin typeface="Andale Mono"/>
                <a:ea typeface="Andale Mono"/>
                <a:cs typeface="Andale Mono"/>
                <a:sym typeface="Andale Mono"/>
              </a:defRPr>
            </a:pPr>
            <a:r>
              <a:t>x_tilt = </a:t>
            </a:r>
            <a:r>
              <a:rPr>
                <a:solidFill>
                  <a:srgbClr val="FF0063"/>
                </a:solidFill>
              </a:rPr>
              <a:t>accelerometer.get_x</a:t>
            </a:r>
            <a:r>
              <a:t>()</a:t>
            </a:r>
            <a:endParaRPr sz="4100"/>
          </a:p>
          <a:p>
            <a:pPr algn="l">
              <a:defRPr sz="4000">
                <a:latin typeface="Andale Mono"/>
                <a:ea typeface="Andale Mono"/>
                <a:cs typeface="Andale Mono"/>
                <a:sym typeface="Andale Mono"/>
              </a:defRPr>
            </a:pPr>
            <a:r>
              <a:t>y_tilt = </a:t>
            </a:r>
            <a:r>
              <a:rPr>
                <a:solidFill>
                  <a:srgbClr val="FF0063"/>
                </a:solidFill>
              </a:rPr>
              <a:t>accelerometer.get_y</a:t>
            </a:r>
            <a:r>
              <a:t>()</a:t>
            </a:r>
            <a:endParaRPr sz="4100"/>
          </a:p>
          <a:p>
            <a:pPr algn="l">
              <a:defRPr sz="4000">
                <a:latin typeface="Andale Mono"/>
                <a:ea typeface="Andale Mono"/>
                <a:cs typeface="Andale Mono"/>
                <a:sym typeface="Andale Mono"/>
              </a:defRPr>
            </a:pPr>
          </a:p>
          <a:p>
            <a:pPr algn="l">
              <a:defRPr sz="4000">
                <a:solidFill>
                  <a:srgbClr val="919191"/>
                </a:solidFill>
                <a:latin typeface="Andale Mono"/>
                <a:ea typeface="Andale Mono"/>
                <a:cs typeface="Andale Mono"/>
                <a:sym typeface="Andale Mono"/>
              </a:defRPr>
            </a:pPr>
            <a:r>
              <a:t># all on one line…</a:t>
            </a:r>
          </a:p>
          <a:p>
            <a:pPr algn="l">
              <a:defRPr sz="4000">
                <a:latin typeface="Andale Mono"/>
                <a:ea typeface="Andale Mono"/>
                <a:cs typeface="Andale Mono"/>
                <a:sym typeface="Andale Mono"/>
              </a:defRPr>
            </a:pPr>
            <a:r>
              <a:t>display.scroll(“x: “ + </a:t>
            </a:r>
            <a:r>
              <a:rPr>
                <a:solidFill>
                  <a:srgbClr val="FF0063"/>
                </a:solidFill>
              </a:rPr>
              <a:t>str</a:t>
            </a:r>
            <a:r>
              <a:t>(x_tilt) </a:t>
            </a:r>
          </a:p>
          <a:p>
            <a:pPr algn="l">
              <a:defRPr sz="4000">
                <a:latin typeface="Andale Mono"/>
                <a:ea typeface="Andale Mono"/>
                <a:cs typeface="Andale Mono"/>
                <a:sym typeface="Andale Mono"/>
              </a:defRPr>
            </a:pPr>
            <a:r>
              <a:t>+ “y: “ + </a:t>
            </a:r>
            <a:r>
              <a:rPr>
                <a:solidFill>
                  <a:srgbClr val="FF0063"/>
                </a:solidFill>
              </a:rPr>
              <a:t>str</a:t>
            </a:r>
            <a:r>
              <a:t>(y_tilt))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6" name="Introducing the BBC microbit - BBC Make It Digital.mp4" descr="Introducing the BBC microbit - BBC Make It Digita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72801" y="1260150"/>
            <a:ext cx="12859198" cy="72333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0889999"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extLst/>
          </a:blip>
          <a:stretch>
            <a:fillRect/>
          </a:stretch>
        </p:blipFill>
        <p:spPr>
          <a:xfrm>
            <a:off x="1637244" y="-3846709"/>
            <a:ext cx="9730312" cy="1376028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Cyber-Pet"/>
          <p:cNvSpPr txBox="1"/>
          <p:nvPr>
            <p:ph type="title"/>
          </p:nvPr>
        </p:nvSpPr>
        <p:spPr>
          <a:prstGeom prst="rect">
            <a:avLst/>
          </a:prstGeom>
        </p:spPr>
        <p:txBody>
          <a:bodyPr/>
          <a:lstStyle/>
          <a:p>
            <a:pPr/>
            <a:r>
              <a:t>Cyber-Pet</a:t>
            </a:r>
          </a:p>
        </p:txBody>
      </p:sp>
      <p:sp>
        <p:nvSpPr>
          <p:cNvPr id="250" name="from microbit import *…"/>
          <p:cNvSpPr txBox="1"/>
          <p:nvPr/>
        </p:nvSpPr>
        <p:spPr>
          <a:xfrm>
            <a:off x="1201836" y="3187700"/>
            <a:ext cx="10555289"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2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a:p>
            <a:pPr algn="l">
              <a:defRPr sz="3200">
                <a:latin typeface="Andale Mono"/>
                <a:ea typeface="Andale Mono"/>
                <a:cs typeface="Andale Mono"/>
                <a:sym typeface="Andale Mono"/>
              </a:defRPr>
            </a:pPr>
          </a:p>
          <a:p>
            <a:pPr algn="l">
              <a:defRPr sz="3200">
                <a:solidFill>
                  <a:srgbClr val="A9A9A9"/>
                </a:solidFill>
                <a:latin typeface="Andale Mono"/>
                <a:ea typeface="Andale Mono"/>
                <a:cs typeface="Andale Mono"/>
                <a:sym typeface="Andale Mono"/>
              </a:defRPr>
            </a:pPr>
            <a:r>
              <a:t># Shake to wake your pet up</a:t>
            </a:r>
          </a:p>
          <a:p>
            <a:pPr algn="l">
              <a:defRPr sz="3200">
                <a:latin typeface="Andale Mono"/>
                <a:ea typeface="Andale Mono"/>
                <a:cs typeface="Andale Mono"/>
                <a:sym typeface="Andale Mono"/>
              </a:defRPr>
            </a:pPr>
            <a:r>
              <a:rPr>
                <a:solidFill>
                  <a:srgbClr val="FF0063"/>
                </a:solidFill>
              </a:rPr>
              <a:t>while</a:t>
            </a:r>
            <a:r>
              <a:t> True:</a:t>
            </a:r>
          </a:p>
          <a:p>
            <a:pPr algn="l">
              <a:defRPr sz="3200">
                <a:latin typeface="Andale Mono"/>
                <a:ea typeface="Andale Mono"/>
                <a:cs typeface="Andale Mono"/>
                <a:sym typeface="Andale Mono"/>
              </a:defRPr>
            </a:pPr>
          </a:p>
          <a:p>
            <a:pPr lvl="3" algn="l">
              <a:defRPr sz="3200">
                <a:latin typeface="Andale Mono"/>
                <a:ea typeface="Andale Mono"/>
                <a:cs typeface="Andale Mono"/>
                <a:sym typeface="Andale Mono"/>
              </a:defRPr>
            </a:pPr>
            <a:r>
              <a:t> </a:t>
            </a:r>
            <a:r>
              <a:rPr>
                <a:solidFill>
                  <a:srgbClr val="FF0063"/>
                </a:solidFill>
              </a:rPr>
              <a:t>if</a:t>
            </a:r>
            <a:r>
              <a:t> accelerometer.was_gesture("shake"):</a:t>
            </a:r>
          </a:p>
          <a:p>
            <a:pPr algn="l">
              <a:defRPr sz="3200">
                <a:latin typeface="Andale Mono"/>
                <a:ea typeface="Andale Mono"/>
                <a:cs typeface="Andale Mono"/>
                <a:sym typeface="Andale Mono"/>
              </a:defRPr>
            </a:pPr>
            <a:r>
              <a:t>        display.show(Image.HAPPY)</a:t>
            </a:r>
          </a:p>
          <a:p>
            <a:pPr algn="l">
              <a:defRPr sz="3200">
                <a:latin typeface="Andale Mono"/>
                <a:ea typeface="Andale Mono"/>
                <a:cs typeface="Andale Mono"/>
                <a:sym typeface="Andale Mono"/>
              </a:defRPr>
            </a:pPr>
            <a:r>
              <a:t>        sleep(5000)</a:t>
            </a:r>
          </a:p>
          <a:p>
            <a:pPr algn="l">
              <a:defRPr sz="3200">
                <a:latin typeface="Andale Mono"/>
                <a:ea typeface="Andale Mono"/>
                <a:cs typeface="Andale Mono"/>
                <a:sym typeface="Andale Mono"/>
              </a:defRPr>
            </a:pPr>
            <a:r>
              <a:t>    </a:t>
            </a:r>
            <a:r>
              <a:rPr>
                <a:solidFill>
                  <a:srgbClr val="FF0063"/>
                </a:solidFill>
              </a:rPr>
              <a:t>else</a:t>
            </a:r>
            <a:r>
              <a:t>:</a:t>
            </a:r>
          </a:p>
          <a:p>
            <a:pPr algn="l">
              <a:defRPr sz="3200">
                <a:latin typeface="Andale Mono"/>
                <a:ea typeface="Andale Mono"/>
                <a:cs typeface="Andale Mono"/>
                <a:sym typeface="Andale Mono"/>
              </a:defRPr>
            </a:pPr>
            <a:r>
              <a:t>        display.show(Image.ASLEEP)</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4" name="light-pattern.png" descr="light-pattern.png"/>
          <p:cNvPicPr>
            <a:picLocks noChangeAspect="1"/>
          </p:cNvPicPr>
          <p:nvPr/>
        </p:nvPicPr>
        <p:blipFill>
          <a:blip r:embed="rId3">
            <a:extLst/>
          </a:blip>
          <a:stretch>
            <a:fillRect/>
          </a:stretch>
        </p:blipFill>
        <p:spPr>
          <a:xfrm>
            <a:off x="2569167" y="1005801"/>
            <a:ext cx="7866466" cy="774199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Cyber-Pet"/>
          <p:cNvSpPr txBox="1"/>
          <p:nvPr>
            <p:ph type="title"/>
          </p:nvPr>
        </p:nvSpPr>
        <p:spPr>
          <a:prstGeom prst="rect">
            <a:avLst/>
          </a:prstGeom>
        </p:spPr>
        <p:txBody>
          <a:bodyPr/>
          <a:lstStyle/>
          <a:p>
            <a:pPr/>
            <a:r>
              <a:t>Your Image?</a:t>
            </a:r>
          </a:p>
        </p:txBody>
      </p:sp>
      <p:sp>
        <p:nvSpPr>
          <p:cNvPr id="259" name="from microbit import *…"/>
          <p:cNvSpPr txBox="1"/>
          <p:nvPr/>
        </p:nvSpPr>
        <p:spPr>
          <a:xfrm>
            <a:off x="1201835" y="3435350"/>
            <a:ext cx="6676189" cy="463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100">
                <a:latin typeface="Andale Mono"/>
                <a:ea typeface="Andale Mono"/>
                <a:cs typeface="Andale Mono"/>
                <a:sym typeface="Andale Mono"/>
              </a:defRPr>
            </a:pPr>
            <a:r>
              <a:t>smiley = </a:t>
            </a:r>
            <a:r>
              <a:rPr>
                <a:solidFill>
                  <a:srgbClr val="FF0063"/>
                </a:solidFill>
              </a:rPr>
              <a:t>Image</a:t>
            </a:r>
            <a:r>
              <a:t>(</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“0</a:t>
            </a:r>
            <a:r>
              <a:rPr>
                <a:solidFill>
                  <a:srgbClr val="FF0063"/>
                </a:solidFill>
              </a:rPr>
              <a:t>9</a:t>
            </a:r>
            <a:r>
              <a:t>0</a:t>
            </a:r>
            <a:r>
              <a:rPr>
                <a:solidFill>
                  <a:srgbClr val="FF0063"/>
                </a:solidFill>
              </a:rPr>
              <a:t>9</a:t>
            </a:r>
            <a:r>
              <a:t>0:"</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a:t>
            </a:r>
            <a:r>
              <a:rPr>
                <a:solidFill>
                  <a:srgbClr val="FF0063"/>
                </a:solidFill>
              </a:rPr>
              <a:t>9</a:t>
            </a:r>
            <a:r>
              <a:t>000</a:t>
            </a:r>
            <a:r>
              <a:rPr>
                <a:solidFill>
                  <a:srgbClr val="FF0063"/>
                </a:solidFill>
              </a:rPr>
              <a:t>9</a:t>
            </a:r>
            <a:r>
              <a:t>:"</a:t>
            </a:r>
          </a:p>
          <a:p>
            <a:pPr algn="l">
              <a:defRPr sz="4100">
                <a:latin typeface="Andale Mono"/>
                <a:ea typeface="Andale Mono"/>
                <a:cs typeface="Andale Mono"/>
                <a:sym typeface="Andale Mono"/>
              </a:defRPr>
            </a:pPr>
            <a:r>
              <a:t>            “0</a:t>
            </a:r>
            <a:r>
              <a:rPr>
                <a:solidFill>
                  <a:srgbClr val="FF0063"/>
                </a:solidFill>
              </a:rPr>
              <a:t>999</a:t>
            </a:r>
            <a:r>
              <a:t>0")</a:t>
            </a:r>
          </a:p>
          <a:p>
            <a:pPr algn="l">
              <a:defRPr sz="3200">
                <a:latin typeface="Andale Mono"/>
                <a:ea typeface="Andale Mono"/>
                <a:cs typeface="Andale Mono"/>
                <a:sym typeface="Andale Mono"/>
              </a:defRPr>
            </a:pPr>
          </a:p>
          <a:p>
            <a:pPr algn="l">
              <a:defRPr sz="4000">
                <a:solidFill>
                  <a:srgbClr val="FF0063"/>
                </a:solidFill>
                <a:latin typeface="Andale Mono"/>
                <a:ea typeface="Andale Mono"/>
                <a:cs typeface="Andale Mono"/>
                <a:sym typeface="Andale Mono"/>
              </a:defRPr>
            </a:pPr>
            <a:r>
              <a:t>display.show</a:t>
            </a:r>
            <a:r>
              <a:rPr>
                <a:solidFill>
                  <a:srgbClr val="000000"/>
                </a:solidFill>
              </a:rPr>
              <a:t>(</a:t>
            </a:r>
            <a:r>
              <a:rPr>
                <a:solidFill>
                  <a:srgbClr val="000000"/>
                </a:solidFill>
              </a:rPr>
              <a:t>smiley</a:t>
            </a:r>
            <a:r>
              <a:rPr>
                <a:solidFill>
                  <a:srgbClr val="000000"/>
                </a:solidFill>
              </a:rPr>
              <a: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Buttons"/>
          <p:cNvSpPr txBox="1"/>
          <p:nvPr>
            <p:ph type="title"/>
          </p:nvPr>
        </p:nvSpPr>
        <p:spPr>
          <a:prstGeom prst="rect">
            <a:avLst/>
          </a:prstGeom>
        </p:spPr>
        <p:txBody>
          <a:bodyPr/>
          <a:lstStyle/>
          <a:p>
            <a:pPr/>
            <a:r>
              <a:t>Buttons</a:t>
            </a:r>
          </a:p>
        </p:txBody>
      </p:sp>
      <p:sp>
        <p:nvSpPr>
          <p:cNvPr id="264" name="from microbit import *…"/>
          <p:cNvSpPr txBox="1"/>
          <p:nvPr/>
        </p:nvSpPr>
        <p:spPr>
          <a:xfrm>
            <a:off x="2055415" y="3359150"/>
            <a:ext cx="9168334"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Andale Mono"/>
                <a:ea typeface="Andale Mono"/>
                <a:cs typeface="Andale Mono"/>
                <a:sym typeface="Andale Mono"/>
              </a:defRPr>
            </a:pPr>
            <a:r>
              <a:t>from microbit import *</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 True:</a:t>
            </a:r>
          </a:p>
          <a:p>
            <a:pPr algn="l">
              <a:defRPr>
                <a:latin typeface="Andale Mono"/>
                <a:ea typeface="Andale Mono"/>
                <a:cs typeface="Andale Mono"/>
                <a:sym typeface="Andale Mono"/>
              </a:defRPr>
            </a:pPr>
            <a:r>
              <a:t>    if </a:t>
            </a:r>
            <a:r>
              <a:rPr>
                <a:solidFill>
                  <a:srgbClr val="FF0063"/>
                </a:solidFill>
              </a:rPr>
              <a:t>button_a.was_pressed</a:t>
            </a:r>
            <a:r>
              <a:t>():</a:t>
            </a:r>
          </a:p>
          <a:p>
            <a:pPr algn="l">
              <a:defRPr>
                <a:latin typeface="Andale Mono"/>
                <a:ea typeface="Andale Mono"/>
                <a:cs typeface="Andale Mono"/>
                <a:sym typeface="Andale Mono"/>
              </a:defRPr>
            </a:pPr>
            <a:r>
              <a:t>        display.scroll('A')</a:t>
            </a:r>
          </a:p>
          <a:p>
            <a:pPr algn="l">
              <a:defRPr>
                <a:latin typeface="Andale Mono"/>
                <a:ea typeface="Andale Mono"/>
                <a:cs typeface="Andale Mono"/>
                <a:sym typeface="Andale Mono"/>
              </a:defRPr>
            </a:pPr>
            <a:r>
              <a:t>    elif </a:t>
            </a:r>
            <a:r>
              <a:rPr>
                <a:solidFill>
                  <a:srgbClr val="FF0063"/>
                </a:solidFill>
              </a:rPr>
              <a:t>button_b.was_pressed</a:t>
            </a:r>
            <a:r>
              <a:t>():</a:t>
            </a:r>
          </a:p>
          <a:p>
            <a:pPr algn="l">
              <a:defRPr>
                <a:latin typeface="Andale Mono"/>
                <a:ea typeface="Andale Mono"/>
                <a:cs typeface="Andale Mono"/>
                <a:sym typeface="Andale Mono"/>
              </a:defRPr>
            </a:pPr>
            <a:r>
              <a:t>        display.scroll('B')</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    sleep(100)</a:t>
            </a:r>
          </a:p>
        </p:txBody>
      </p:sp>
      <p:pic>
        <p:nvPicPr>
          <p:cNvPr id="265" name="Image" descr="Image"/>
          <p:cNvPicPr>
            <a:picLocks noChangeAspect="1"/>
          </p:cNvPicPr>
          <p:nvPr/>
        </p:nvPicPr>
        <p:blipFill>
          <a:blip r:embed="rId3">
            <a:extLst/>
          </a:blip>
          <a:stretch>
            <a:fillRect/>
          </a:stretch>
        </p:blipFill>
        <p:spPr>
          <a:xfrm>
            <a:off x="8771225" y="65919"/>
            <a:ext cx="4318001" cy="34290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Image" descr="Image"/>
          <p:cNvPicPr>
            <a:picLocks noChangeAspect="1"/>
          </p:cNvPicPr>
          <p:nvPr/>
        </p:nvPicPr>
        <p:blipFill>
          <a:blip r:embed="rId3">
            <a:extLst/>
          </a:blip>
          <a:stretch>
            <a:fillRect/>
          </a:stretch>
        </p:blipFill>
        <p:spPr>
          <a:xfrm>
            <a:off x="-7868108" y="-28014"/>
            <a:ext cx="25392764" cy="980962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Cyber-Pet"/>
          <p:cNvSpPr txBox="1"/>
          <p:nvPr>
            <p:ph type="title"/>
          </p:nvPr>
        </p:nvSpPr>
        <p:spPr>
          <a:prstGeom prst="rect">
            <a:avLst/>
          </a:prstGeom>
        </p:spPr>
        <p:txBody>
          <a:bodyPr/>
          <a:lstStyle/>
          <a:p>
            <a:pPr/>
            <a:r>
              <a:t>Randomness</a:t>
            </a:r>
          </a:p>
        </p:txBody>
      </p:sp>
      <p:sp>
        <p:nvSpPr>
          <p:cNvPr id="274" name="from microbit import *…"/>
          <p:cNvSpPr txBox="1"/>
          <p:nvPr/>
        </p:nvSpPr>
        <p:spPr>
          <a:xfrm>
            <a:off x="1278036" y="3098800"/>
            <a:ext cx="10105746" cy="412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solidFill>
                  <a:srgbClr val="FF0063"/>
                </a:solidFill>
                <a:latin typeface="Andale Mono"/>
                <a:ea typeface="Andale Mono"/>
                <a:cs typeface="Andale Mono"/>
                <a:sym typeface="Andale Mono"/>
              </a:defRPr>
            </a:pPr>
            <a:r>
              <a:t>import</a:t>
            </a:r>
            <a:r>
              <a:rPr>
                <a:solidFill>
                  <a:srgbClr val="000000"/>
                </a:solidFill>
              </a:rPr>
              <a:t> random</a:t>
            </a:r>
            <a:endParaRPr sz="4100"/>
          </a:p>
          <a:p>
            <a:pPr algn="l">
              <a:defRPr sz="4000">
                <a:latin typeface="Andale Mono"/>
                <a:ea typeface="Andale Mono"/>
                <a:cs typeface="Andale Mono"/>
                <a:sym typeface="Andale Mono"/>
              </a:defRPr>
            </a:pPr>
            <a:r>
              <a:t> </a:t>
            </a:r>
            <a:endParaRPr sz="4100"/>
          </a:p>
          <a:p>
            <a:pPr algn="l">
              <a:defRPr sz="4000">
                <a:latin typeface="Andale Mono"/>
                <a:ea typeface="Andale Mono"/>
                <a:cs typeface="Andale Mono"/>
                <a:sym typeface="Andale Mono"/>
              </a:defRPr>
            </a:pPr>
            <a:r>
              <a:rPr sz="4100"/>
              <a:t>words = [‘one’, ‘two’, ‘three’]</a:t>
            </a:r>
          </a:p>
          <a:p>
            <a:pPr algn="l">
              <a:defRPr sz="4000">
                <a:latin typeface="Andale Mono"/>
                <a:ea typeface="Andale Mono"/>
                <a:cs typeface="Andale Mono"/>
                <a:sym typeface="Andale Mono"/>
              </a:defRPr>
            </a:pPr>
            <a:r>
              <a:t>word = </a:t>
            </a:r>
            <a:r>
              <a:rPr>
                <a:solidFill>
                  <a:srgbClr val="FF0063"/>
                </a:solidFill>
              </a:rPr>
              <a:t>random.choice</a:t>
            </a:r>
            <a:r>
              <a:t>(words)</a:t>
            </a:r>
          </a:p>
          <a:p>
            <a:pPr algn="l">
              <a:defRPr sz="4000">
                <a:latin typeface="Andale Mono"/>
                <a:ea typeface="Andale Mono"/>
                <a:cs typeface="Andale Mono"/>
                <a:sym typeface="Andale Mono"/>
              </a:defRPr>
            </a:pPr>
          </a:p>
          <a:p>
            <a:pPr algn="l">
              <a:defRPr sz="4000">
                <a:latin typeface="Andale Mono"/>
                <a:ea typeface="Andale Mono"/>
                <a:cs typeface="Andale Mono"/>
                <a:sym typeface="Andale Mono"/>
              </a:defRPr>
            </a:pPr>
            <a:r>
              <a:t>display.scroll(word)</a:t>
            </a:r>
            <a:endParaRPr sz="4100"/>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8" name="radio.jpeg" descr="radio.jpeg"/>
          <p:cNvPicPr>
            <a:picLocks noChangeAspect="1"/>
          </p:cNvPicPr>
          <p:nvPr/>
        </p:nvPicPr>
        <p:blipFill>
          <a:blip r:embed="rId3">
            <a:extLst/>
          </a:blip>
          <a:stretch>
            <a:fillRect/>
          </a:stretch>
        </p:blipFill>
        <p:spPr>
          <a:xfrm>
            <a:off x="-449873" y="250379"/>
            <a:ext cx="13904544" cy="925284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Cyber-Pet"/>
          <p:cNvSpPr txBox="1"/>
          <p:nvPr>
            <p:ph type="title"/>
          </p:nvPr>
        </p:nvSpPr>
        <p:spPr>
          <a:prstGeom prst="rect">
            <a:avLst/>
          </a:prstGeom>
        </p:spPr>
        <p:txBody>
          <a:bodyPr/>
          <a:lstStyle>
            <a:lvl1pPr algn="r"/>
          </a:lstStyle>
          <a:p>
            <a:pPr/>
            <a:r>
              <a:t>Radio</a:t>
            </a:r>
          </a:p>
        </p:txBody>
      </p:sp>
      <p:sp>
        <p:nvSpPr>
          <p:cNvPr id="283" name="from microbit import *…"/>
          <p:cNvSpPr txBox="1"/>
          <p:nvPr/>
        </p:nvSpPr>
        <p:spPr>
          <a:xfrm>
            <a:off x="952500" y="660399"/>
            <a:ext cx="11099801"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FF0063"/>
                </a:solidFill>
                <a:latin typeface="Andale Mono"/>
                <a:ea typeface="Andale Mono"/>
                <a:cs typeface="Andale Mono"/>
                <a:sym typeface="Andale Mono"/>
              </a:defRPr>
            </a:pPr>
            <a:r>
              <a:t>import</a:t>
            </a:r>
            <a:r>
              <a:rPr>
                <a:solidFill>
                  <a:srgbClr val="000000"/>
                </a:solidFill>
              </a:rPr>
              <a:t> radio</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radio.on()</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to_send = “hello”</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a:t>
            </a:r>
            <a:r>
              <a:t> True:</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if button_a.was_pressed():</a:t>
            </a:r>
          </a:p>
          <a:p>
            <a:pPr lvl="1" indent="0" algn="l">
              <a:defRPr>
                <a:solidFill>
                  <a:srgbClr val="FF0063"/>
                </a:solidFill>
                <a:latin typeface="Andale Mono"/>
                <a:ea typeface="Andale Mono"/>
                <a:cs typeface="Andale Mono"/>
                <a:sym typeface="Andale Mono"/>
              </a:defRPr>
            </a:pPr>
            <a:r>
              <a:t>	  radio.send</a:t>
            </a:r>
            <a:r>
              <a:rPr>
                <a:solidFill>
                  <a:srgbClr val="000000"/>
                </a:solidFill>
              </a:rPr>
              <a:t>(to_send)</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received = </a:t>
            </a:r>
            <a:r>
              <a:rPr>
                <a:solidFill>
                  <a:srgbClr val="FF0063"/>
                </a:solidFill>
              </a:rPr>
              <a:t>radio.receive</a:t>
            </a:r>
            <a:r>
              <a:t>()</a:t>
            </a:r>
          </a:p>
          <a:p>
            <a:pPr lvl="5" indent="0" algn="l">
              <a:defRPr>
                <a:latin typeface="Andale Mono"/>
                <a:ea typeface="Andale Mono"/>
                <a:cs typeface="Andale Mono"/>
                <a:sym typeface="Andale Mono"/>
              </a:defRPr>
            </a:pPr>
            <a:r>
              <a:t>  </a:t>
            </a:r>
          </a:p>
          <a:p>
            <a:pPr lvl="5" indent="0" algn="l">
              <a:defRPr>
                <a:latin typeface="Andale Mono"/>
                <a:ea typeface="Andale Mono"/>
                <a:cs typeface="Andale Mono"/>
                <a:sym typeface="Andale Mono"/>
              </a:defRPr>
            </a:pPr>
            <a:r>
              <a:t>  </a:t>
            </a:r>
            <a:r>
              <a:rPr>
                <a:solidFill>
                  <a:srgbClr val="FF0063"/>
                </a:solidFill>
              </a:rPr>
              <a:t>if</a:t>
            </a:r>
            <a:r>
              <a:t> received:</a:t>
            </a:r>
          </a:p>
          <a:p>
            <a:pPr lvl="4" indent="0" algn="l">
              <a:defRPr>
                <a:latin typeface="Andale Mono"/>
                <a:ea typeface="Andale Mono"/>
                <a:cs typeface="Andale Mono"/>
                <a:sym typeface="Andale Mono"/>
              </a:defRPr>
            </a:pPr>
            <a:r>
              <a:t>    </a:t>
            </a:r>
            <a:r>
              <a:rPr>
                <a:solidFill>
                  <a:srgbClr val="FF0063"/>
                </a:solidFill>
              </a:rPr>
              <a:t>display.scroll</a:t>
            </a:r>
            <a:r>
              <a:t>(received)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3">
            <a:extLst/>
          </a:blip>
          <a:stretch>
            <a:fillRect/>
          </a:stretch>
        </p:blipFill>
        <p:spPr>
          <a:xfrm>
            <a:off x="85717" y="189435"/>
            <a:ext cx="12833366" cy="937473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A “Real” Machine"/>
          <p:cNvSpPr txBox="1"/>
          <p:nvPr>
            <p:ph type="title"/>
          </p:nvPr>
        </p:nvSpPr>
        <p:spPr>
          <a:prstGeom prst="rect">
            <a:avLst/>
          </a:prstGeom>
        </p:spPr>
        <p:txBody>
          <a:bodyPr/>
          <a:lstStyle/>
          <a:p>
            <a:pPr/>
            <a:r>
              <a:t>A “Real” Machine</a:t>
            </a:r>
          </a:p>
        </p:txBody>
      </p:sp>
      <p:sp>
        <p:nvSpPr>
          <p:cNvPr id="139" name="Tiny computer…"/>
          <p:cNvSpPr txBox="1"/>
          <p:nvPr>
            <p:ph type="body" idx="1"/>
          </p:nvPr>
        </p:nvSpPr>
        <p:spPr>
          <a:xfrm>
            <a:off x="952500" y="2609850"/>
            <a:ext cx="11099800" cy="6286500"/>
          </a:xfrm>
          <a:prstGeom prst="rect">
            <a:avLst/>
          </a:prstGeom>
        </p:spPr>
        <p:txBody>
          <a:bodyPr/>
          <a:lstStyle/>
          <a:p>
            <a:pPr/>
            <a:r>
              <a:t>Tiny computer </a:t>
            </a:r>
          </a:p>
          <a:p>
            <a:pPr/>
            <a:r>
              <a:t>Cheap &amp; Robust</a:t>
            </a:r>
          </a:p>
          <a:p>
            <a:pPr/>
            <a:r>
              <a:t>Choice of programming languages</a:t>
            </a:r>
          </a:p>
          <a:p>
            <a:pPr/>
            <a:r>
              <a:t>USB or battery powered</a:t>
            </a:r>
          </a:p>
          <a:p>
            <a:pPr/>
            <a:r>
              <a:t>Easy to get started</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from microbit import *…"/>
          <p:cNvSpPr txBox="1"/>
          <p:nvPr/>
        </p:nvSpPr>
        <p:spPr>
          <a:xfrm>
            <a:off x="434522" y="1753283"/>
            <a:ext cx="12689347" cy="657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FF0063"/>
                </a:solidFill>
                <a:latin typeface="Andale Mono"/>
                <a:ea typeface="Andale Mono"/>
                <a:cs typeface="Andale Mono"/>
                <a:sym typeface="Andale Mono"/>
              </a:defRPr>
            </a:pPr>
            <a:r>
              <a:t>from</a:t>
            </a:r>
            <a:r>
              <a:rPr>
                <a:solidFill>
                  <a:srgbClr val="000000"/>
                </a:solidFill>
              </a:rPr>
              <a:t> microbit </a:t>
            </a:r>
            <a:r>
              <a:t>import</a:t>
            </a:r>
            <a:r>
              <a:rPr>
                <a:solidFill>
                  <a:srgbClr val="000000"/>
                </a:solidFill>
              </a:rPr>
              <a:t> *</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small_heart = Image (“00000:05550:05650:05550:00000:")</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big_heart   = Image (“09090:99999:99999:09990:00900:")</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heartbeat = [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big_heart,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big_heart,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t>display.show</a:t>
            </a:r>
            <a:r>
              <a:rPr>
                <a:solidFill>
                  <a:srgbClr val="000000"/>
                </a:solidFill>
              </a:rPr>
              <a:t>(heartbeat, </a:t>
            </a:r>
            <a:r>
              <a:t>loop=True, delay=250</a:t>
            </a:r>
            <a:r>
              <a:rPr>
                <a:solidFill>
                  <a:srgbClr val="000000"/>
                </a:solidFill>
              </a:rPr>
              <a: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5" name="Image" descr="Image"/>
          <p:cNvPicPr>
            <a:picLocks noChangeAspect="1"/>
          </p:cNvPicPr>
          <p:nvPr/>
        </p:nvPicPr>
        <p:blipFill>
          <a:blip r:embed="rId2">
            <a:extLst/>
          </a:blip>
          <a:stretch>
            <a:fillRect/>
          </a:stretch>
        </p:blipFill>
        <p:spPr>
          <a:xfrm>
            <a:off x="281" y="-15073"/>
            <a:ext cx="18598572" cy="9783746"/>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Functions"/>
          <p:cNvSpPr txBox="1"/>
          <p:nvPr>
            <p:ph type="title"/>
          </p:nvPr>
        </p:nvSpPr>
        <p:spPr>
          <a:prstGeom prst="rect">
            <a:avLst/>
          </a:prstGeom>
        </p:spPr>
        <p:txBody>
          <a:bodyPr/>
          <a:lstStyle/>
          <a:p>
            <a:pPr/>
            <a:r>
              <a:t>Functions</a:t>
            </a:r>
          </a:p>
        </p:txBody>
      </p:sp>
      <p:sp>
        <p:nvSpPr>
          <p:cNvPr id="298" name="from microbit import *…"/>
          <p:cNvSpPr txBox="1"/>
          <p:nvPr/>
        </p:nvSpPr>
        <p:spPr>
          <a:xfrm>
            <a:off x="1147085" y="3520243"/>
            <a:ext cx="11099801" cy="490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display.scroll(‘hi’)</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a:t>
            </a:r>
          </a:p>
          <a:p>
            <a:pPr algn="l">
              <a:defRPr sz="4800">
                <a:latin typeface="Andale Mono"/>
                <a:ea typeface="Andale Mono"/>
                <a:cs typeface="Andale Mono"/>
                <a:sym typeface="Andale Mono"/>
              </a:defRPr>
            </a:pPr>
          </a:p>
          <a:p>
            <a:pPr algn="l">
              <a:defRPr sz="4800">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Functions"/>
          <p:cNvSpPr txBox="1"/>
          <p:nvPr>
            <p:ph type="title"/>
          </p:nvPr>
        </p:nvSpPr>
        <p:spPr>
          <a:prstGeom prst="rect">
            <a:avLst/>
          </a:prstGeom>
        </p:spPr>
        <p:txBody>
          <a:bodyPr/>
          <a:lstStyle/>
          <a:p>
            <a:pPr/>
            <a:r>
              <a:t>Functions</a:t>
            </a:r>
          </a:p>
        </p:txBody>
      </p:sp>
      <p:sp>
        <p:nvSpPr>
          <p:cNvPr id="303"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say_something(message):</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display.scroll(message)</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say_something(‘hey’)</a:t>
            </a:r>
          </a:p>
          <a:p>
            <a:pPr algn="l">
              <a:defRPr sz="4800">
                <a:latin typeface="Andale Mono"/>
                <a:ea typeface="Andale Mono"/>
                <a:cs typeface="Andale Mono"/>
                <a:sym typeface="Andale Mono"/>
              </a:defRPr>
            </a:pPr>
            <a:r>
              <a:t>say_something(‘hi’)</a:t>
            </a:r>
          </a:p>
          <a:p>
            <a:pPr algn="l">
              <a:defRPr sz="4800">
                <a:latin typeface="Andale Mono"/>
                <a:ea typeface="Andale Mono"/>
                <a:cs typeface="Andale Mono"/>
                <a:sym typeface="Andale Mono"/>
              </a:defRPr>
            </a:pPr>
            <a:r>
              <a:t>say_something(‘hello’)</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Functions"/>
          <p:cNvSpPr txBox="1"/>
          <p:nvPr>
            <p:ph type="title"/>
          </p:nvPr>
        </p:nvSpPr>
        <p:spPr>
          <a:prstGeom prst="rect">
            <a:avLst/>
          </a:prstGeom>
        </p:spPr>
        <p:txBody>
          <a:bodyPr/>
          <a:lstStyle/>
          <a:p>
            <a:pPr/>
            <a:r>
              <a:t>Functions</a:t>
            </a:r>
          </a:p>
        </p:txBody>
      </p:sp>
      <p:sp>
        <p:nvSpPr>
          <p:cNvPr id="308"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is_it_bob(name):</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return name == “bob”</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rPr>
                <a:solidFill>
                  <a:srgbClr val="FF0063"/>
                </a:solidFill>
              </a:rPr>
              <a:t>if</a:t>
            </a:r>
            <a:r>
              <a:t> is_it_bob(person_name):</a:t>
            </a:r>
          </a:p>
          <a:p>
            <a:pPr algn="l">
              <a:defRPr sz="4800">
                <a:latin typeface="Andale Mono"/>
                <a:ea typeface="Andale Mono"/>
                <a:cs typeface="Andale Mono"/>
                <a:sym typeface="Andale Mono"/>
              </a:defRPr>
            </a:pPr>
            <a:r>
              <a:t>   display.scroll(‘hi bob’)</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2" name="Image" descr="Image"/>
          <p:cNvPicPr>
            <a:picLocks noChangeAspect="1"/>
          </p:cNvPicPr>
          <p:nvPr/>
        </p:nvPicPr>
        <p:blipFill>
          <a:blip r:embed="rId3">
            <a:alphaModFix amt="50404"/>
            <a:extLst/>
          </a:blip>
          <a:stretch>
            <a:fillRect/>
          </a:stretch>
        </p:blipFill>
        <p:spPr>
          <a:xfrm>
            <a:off x="5536776" y="2332022"/>
            <a:ext cx="10892670" cy="10892670"/>
          </a:xfrm>
          <a:prstGeom prst="rect">
            <a:avLst/>
          </a:prstGeom>
          <a:ln w="12700">
            <a:miter lim="400000"/>
          </a:ln>
        </p:spPr>
      </p:pic>
      <p:sp>
        <p:nvSpPr>
          <p:cNvPr id="313" name="Find a partner (or two)…"/>
          <p:cNvSpPr txBox="1"/>
          <p:nvPr>
            <p:ph type="body" idx="1"/>
          </p:nvPr>
        </p:nvSpPr>
        <p:spPr>
          <a:xfrm>
            <a:off x="952500" y="2074151"/>
            <a:ext cx="11099800" cy="6286501"/>
          </a:xfrm>
          <a:prstGeom prst="rect">
            <a:avLst/>
          </a:prstGeom>
        </p:spPr>
        <p:txBody>
          <a:bodyPr/>
          <a:lstStyle/>
          <a:p>
            <a:pPr/>
            <a:r>
              <a:t>Find a </a:t>
            </a:r>
            <a:r>
              <a:rPr b="1">
                <a:latin typeface="Helvetica"/>
                <a:ea typeface="Helvetica"/>
                <a:cs typeface="Helvetica"/>
                <a:sym typeface="Helvetica"/>
              </a:rPr>
              <a:t>partner</a:t>
            </a:r>
            <a:r>
              <a:t> (or two)</a:t>
            </a:r>
          </a:p>
          <a:p>
            <a:pPr/>
            <a:r>
              <a:t>Pick an activity sheet </a:t>
            </a:r>
          </a:p>
          <a:p>
            <a:pPr/>
            <a:r>
              <a:t>…</a:t>
            </a:r>
            <a:r>
              <a:rPr b="1">
                <a:latin typeface="Helvetica"/>
                <a:ea typeface="Helvetica"/>
                <a:cs typeface="Helvetica"/>
                <a:sym typeface="Helvetica"/>
              </a:rPr>
              <a:t>or</a:t>
            </a:r>
            <a:r>
              <a:t> use your own idea</a:t>
            </a:r>
          </a:p>
          <a:p>
            <a:pPr/>
            <a:r>
              <a:t>Build &amp; Test it</a:t>
            </a:r>
          </a:p>
          <a:p>
            <a:pPr/>
            <a:r>
              <a:t>Extend it</a:t>
            </a:r>
          </a:p>
          <a:p>
            <a:pPr/>
            <a:r>
              <a:t>Explain it</a:t>
            </a:r>
          </a:p>
        </p:txBody>
      </p:sp>
      <p:sp>
        <p:nvSpPr>
          <p:cNvPr id="314" name="Write a Program"/>
          <p:cNvSpPr txBox="1"/>
          <p:nvPr/>
        </p:nvSpPr>
        <p:spPr>
          <a:xfrm>
            <a:off x="1052769" y="435610"/>
            <a:ext cx="6016626"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6400">
                <a:latin typeface="Helvetica"/>
                <a:ea typeface="Helvetica"/>
                <a:cs typeface="Helvetica"/>
                <a:sym typeface="Helvetica"/>
              </a:defRPr>
            </a:lvl1pPr>
          </a:lstStyle>
          <a:p>
            <a:pPr/>
            <a:r>
              <a:t>Write a Program</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Title"/>
          <p:cNvSpPr txBox="1"/>
          <p:nvPr>
            <p:ph type="title"/>
          </p:nvPr>
        </p:nvSpPr>
        <p:spPr>
          <a:prstGeom prst="rect">
            <a:avLst/>
          </a:prstGeom>
        </p:spPr>
        <p:txBody>
          <a:bodyPr/>
          <a:lstStyle/>
          <a:p>
            <a:pPr/>
          </a:p>
        </p:txBody>
      </p:sp>
      <p:sp>
        <p:nvSpPr>
          <p:cNvPr id="319" name="Body"/>
          <p:cNvSpPr txBox="1"/>
          <p:nvPr>
            <p:ph type="body" idx="1"/>
          </p:nvPr>
        </p:nvSpPr>
        <p:spPr>
          <a:prstGeom prst="rect">
            <a:avLst/>
          </a:prstGeom>
        </p:spPr>
        <p:txBody>
          <a:bodyPr/>
          <a:lstStyle/>
          <a:p>
            <a:pPr/>
          </a:p>
        </p:txBody>
      </p:sp>
      <p:pic>
        <p:nvPicPr>
          <p:cNvPr id="320" name="Image" descr="Image"/>
          <p:cNvPicPr>
            <a:picLocks noChangeAspect="1"/>
          </p:cNvPicPr>
          <p:nvPr/>
        </p:nvPicPr>
        <p:blipFill>
          <a:blip r:embed="rId3">
            <a:extLst/>
          </a:blip>
          <a:stretch>
            <a:fillRect/>
          </a:stretch>
        </p:blipFill>
        <p:spPr>
          <a:xfrm>
            <a:off x="-2189039" y="-8843"/>
            <a:ext cx="17382878" cy="977128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24" name="Image" descr="Image"/>
          <p:cNvPicPr>
            <a:picLocks noChangeAspect="1"/>
          </p:cNvPicPr>
          <p:nvPr/>
        </p:nvPicPr>
        <p:blipFill>
          <a:blip r:embed="rId2">
            <a:extLst/>
          </a:blip>
          <a:stretch>
            <a:fillRect/>
          </a:stretch>
        </p:blipFill>
        <p:spPr>
          <a:xfrm>
            <a:off x="-33768" y="998673"/>
            <a:ext cx="13072335" cy="775625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 name="Image" descr="Image"/>
          <p:cNvPicPr>
            <a:picLocks noChangeAspect="1"/>
          </p:cNvPicPr>
          <p:nvPr/>
        </p:nvPicPr>
        <p:blipFill>
          <a:blip r:embed="rId2">
            <a:extLst/>
          </a:blip>
          <a:stretch>
            <a:fillRect/>
          </a:stretch>
        </p:blipFill>
        <p:spPr>
          <a:xfrm>
            <a:off x="8493890" y="-337337"/>
            <a:ext cx="4882476" cy="7323714"/>
          </a:xfrm>
          <a:prstGeom prst="rect">
            <a:avLst/>
          </a:prstGeom>
          <a:ln w="12700">
            <a:miter lim="400000"/>
          </a:ln>
        </p:spPr>
      </p:pic>
      <p:sp>
        <p:nvSpPr>
          <p:cNvPr id="142" name="Simple &amp;…"/>
          <p:cNvSpPr txBox="1"/>
          <p:nvPr>
            <p:ph type="title"/>
          </p:nvPr>
        </p:nvSpPr>
        <p:spPr>
          <a:xfrm>
            <a:off x="952500" y="444500"/>
            <a:ext cx="11099800" cy="8375711"/>
          </a:xfrm>
          <a:prstGeom prst="rect">
            <a:avLst/>
          </a:prstGeom>
        </p:spPr>
        <p:txBody>
          <a:bodyPr/>
          <a:lstStyle/>
          <a:p>
            <a:pPr algn="l">
              <a:defRPr sz="14400"/>
            </a:pPr>
            <a:r>
              <a:t>Simple &amp;</a:t>
            </a:r>
          </a:p>
          <a:p>
            <a:pPr algn="l">
              <a:defRPr sz="14400"/>
            </a:pPr>
            <a:r>
              <a:t>Creative &amp;</a:t>
            </a:r>
          </a:p>
          <a:p>
            <a:pPr algn="l">
              <a:defRPr sz="14400"/>
            </a:pPr>
            <a:r>
              <a:t>Complicated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4" name="Image" descr="Image"/>
          <p:cNvPicPr>
            <a:picLocks noChangeAspect="1"/>
          </p:cNvPicPr>
          <p:nvPr/>
        </p:nvPicPr>
        <p:blipFill>
          <a:blip r:embed="rId3">
            <a:extLst/>
          </a:blip>
          <a:stretch>
            <a:fillRect/>
          </a:stretch>
        </p:blipFill>
        <p:spPr>
          <a:xfrm>
            <a:off x="5024011" y="-1"/>
            <a:ext cx="8051942" cy="97536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8" name="Image" descr="Image"/>
          <p:cNvPicPr>
            <a:picLocks noChangeAspect="1"/>
          </p:cNvPicPr>
          <p:nvPr/>
        </p:nvPicPr>
        <p:blipFill>
          <a:blip r:embed="rId2">
            <a:alphaModFix amt="88553"/>
            <a:extLst/>
          </a:blip>
          <a:stretch>
            <a:fillRect/>
          </a:stretch>
        </p:blipFill>
        <p:spPr>
          <a:xfrm>
            <a:off x="2427" y="-1"/>
            <a:ext cx="15605760" cy="9753601"/>
          </a:xfrm>
          <a:prstGeom prst="rect">
            <a:avLst/>
          </a:prstGeom>
          <a:ln w="12700">
            <a:miter lim="400000"/>
          </a:ln>
        </p:spPr>
      </p:pic>
      <p:sp>
        <p:nvSpPr>
          <p:cNvPr id="149" name="More powerful than…"/>
          <p:cNvSpPr txBox="1"/>
          <p:nvPr>
            <p:ph type="body" idx="1"/>
          </p:nvPr>
        </p:nvSpPr>
        <p:spPr>
          <a:xfrm>
            <a:off x="952500" y="638222"/>
            <a:ext cx="11099800" cy="6286501"/>
          </a:xfrm>
          <a:prstGeom prst="rect">
            <a:avLst/>
          </a:prstGeom>
        </p:spPr>
        <p:txBody>
          <a:bodyPr/>
          <a:lstStyle/>
          <a:p>
            <a:pPr marL="0" indent="0">
              <a:buSzTx/>
              <a:buNone/>
              <a:defRPr sz="6400">
                <a:solidFill>
                  <a:srgbClr val="FF0063"/>
                </a:solidFill>
              </a:defRPr>
            </a:pPr>
            <a:r>
              <a:t>More </a:t>
            </a:r>
            <a:r>
              <a:rPr b="1">
                <a:latin typeface="Helvetica"/>
                <a:ea typeface="Helvetica"/>
                <a:cs typeface="Helvetica"/>
                <a:sym typeface="Helvetica"/>
              </a:rPr>
              <a:t>powerful</a:t>
            </a:r>
            <a:r>
              <a:t> than </a:t>
            </a:r>
          </a:p>
          <a:p>
            <a:pPr marL="0" indent="0">
              <a:buSzTx/>
              <a:buNone/>
              <a:defRPr sz="6400">
                <a:solidFill>
                  <a:srgbClr val="FF0063"/>
                </a:solidFill>
              </a:defRPr>
            </a:pPr>
            <a:r>
              <a:t>the Apollo 11 </a:t>
            </a:r>
          </a:p>
          <a:p>
            <a:pPr marL="0" indent="0">
              <a:buSzTx/>
              <a:buNone/>
              <a:defRPr sz="6400">
                <a:solidFill>
                  <a:srgbClr val="FF0063"/>
                </a:solidFill>
              </a:defRPr>
            </a:pPr>
            <a:r>
              <a:t>computers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alphaModFix amt="50498"/>
            <a:extLst/>
          </a:blip>
          <a:stretch>
            <a:fillRect/>
          </a:stretch>
        </p:blipFill>
        <p:spPr>
          <a:xfrm>
            <a:off x="5024011" y="-1"/>
            <a:ext cx="8051942" cy="9753601"/>
          </a:xfrm>
          <a:prstGeom prst="rect">
            <a:avLst/>
          </a:prstGeom>
          <a:ln w="12700">
            <a:miter lim="400000"/>
          </a:ln>
        </p:spPr>
      </p:pic>
      <p:sp>
        <p:nvSpPr>
          <p:cNvPr id="152" name="Accelerometer…"/>
          <p:cNvSpPr txBox="1"/>
          <p:nvPr>
            <p:ph type="body" idx="1"/>
          </p:nvPr>
        </p:nvSpPr>
        <p:spPr>
          <a:xfrm>
            <a:off x="952500" y="1123476"/>
            <a:ext cx="11099800" cy="6286501"/>
          </a:xfrm>
          <a:prstGeom prst="rect">
            <a:avLst/>
          </a:prstGeom>
        </p:spPr>
        <p:txBody>
          <a:bodyPr/>
          <a:lstStyle/>
          <a:p>
            <a:pPr/>
            <a:r>
              <a:t>Accelerometer</a:t>
            </a:r>
          </a:p>
          <a:p>
            <a:pPr/>
            <a:r>
              <a:t>Display</a:t>
            </a:r>
          </a:p>
          <a:p>
            <a:pPr/>
            <a:r>
              <a:t>Digital IO</a:t>
            </a:r>
          </a:p>
          <a:p>
            <a:pPr/>
            <a:r>
              <a:t>Buttons</a:t>
            </a:r>
          </a:p>
          <a:p>
            <a:pPr/>
            <a:r>
              <a:t>Radio</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4" name="micro-bit-sheet.png" descr="micro-bit-sheet.png"/>
          <p:cNvPicPr>
            <a:picLocks noChangeAspect="1"/>
          </p:cNvPicPr>
          <p:nvPr/>
        </p:nvPicPr>
        <p:blipFill>
          <a:blip r:embed="rId3">
            <a:extLst/>
          </a:blip>
          <a:stretch>
            <a:fillRect/>
          </a:stretch>
        </p:blipFill>
        <p:spPr>
          <a:xfrm>
            <a:off x="-476601" y="953354"/>
            <a:ext cx="13859933" cy="7791761"/>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